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54" r:id="rId2"/>
    <p:sldId id="356" r:id="rId3"/>
    <p:sldId id="1086" r:id="rId4"/>
    <p:sldId id="1108" r:id="rId5"/>
    <p:sldId id="1124" r:id="rId6"/>
    <p:sldId id="1092" r:id="rId7"/>
    <p:sldId id="1105" r:id="rId8"/>
    <p:sldId id="1106" r:id="rId9"/>
    <p:sldId id="1138" r:id="rId10"/>
    <p:sldId id="1137" r:id="rId11"/>
    <p:sldId id="1136" r:id="rId12"/>
    <p:sldId id="1135" r:id="rId13"/>
    <p:sldId id="1118" r:id="rId14"/>
    <p:sldId id="1126" r:id="rId15"/>
    <p:sldId id="1110" r:id="rId16"/>
    <p:sldId id="1111" r:id="rId17"/>
    <p:sldId id="1112" r:id="rId18"/>
    <p:sldId id="1113" r:id="rId19"/>
    <p:sldId id="1114" r:id="rId20"/>
    <p:sldId id="1127" r:id="rId21"/>
    <p:sldId id="1085" r:id="rId22"/>
    <p:sldId id="1117" r:id="rId23"/>
    <p:sldId id="1097" r:id="rId24"/>
    <p:sldId id="1088" r:id="rId25"/>
    <p:sldId id="1115" r:id="rId26"/>
    <p:sldId id="357" r:id="rId27"/>
    <p:sldId id="1122" r:id="rId28"/>
    <p:sldId id="1107" r:id="rId29"/>
    <p:sldId id="1102" r:id="rId30"/>
    <p:sldId id="1121" r:id="rId31"/>
    <p:sldId id="1103" r:id="rId32"/>
    <p:sldId id="1104" r:id="rId33"/>
    <p:sldId id="1109" r:id="rId34"/>
    <p:sldId id="1120" r:id="rId35"/>
    <p:sldId id="1131" r:id="rId36"/>
    <p:sldId id="1130" r:id="rId37"/>
    <p:sldId id="1132" r:id="rId38"/>
    <p:sldId id="11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60"/>
  </p:normalViewPr>
  <p:slideViewPr>
    <p:cSldViewPr snapToGrid="0">
      <p:cViewPr varScale="1">
        <p:scale>
          <a:sx n="107" d="100"/>
          <a:sy n="107" d="100"/>
        </p:scale>
        <p:origin x="666" y="102"/>
      </p:cViewPr>
      <p:guideLst/>
    </p:cSldViewPr>
  </p:slideViewPr>
  <p:notesTextViewPr>
    <p:cViewPr>
      <p:scale>
        <a:sx n="1" d="1"/>
        <a:sy n="1" d="1"/>
      </p:scale>
      <p:origin x="0" y="0"/>
    </p:cViewPr>
  </p:notesTextViewPr>
  <p:sorterViewPr>
    <p:cViewPr>
      <p:scale>
        <a:sx n="100" d="100"/>
        <a:sy n="100" d="100"/>
      </p:scale>
      <p:origin x="0" y="-135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0400C-3751-49D1-9091-3FDC29422DF1}"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27A38-1CA0-42CB-BFE0-6A9CAA56AC02}" type="slidenum">
              <a:rPr lang="en-US" smtClean="0"/>
              <a:t>‹#›</a:t>
            </a:fld>
            <a:endParaRPr lang="en-US"/>
          </a:p>
        </p:txBody>
      </p:sp>
    </p:spTree>
    <p:extLst>
      <p:ext uri="{BB962C8B-B14F-4D97-AF65-F5344CB8AC3E}">
        <p14:creationId xmlns:p14="http://schemas.microsoft.com/office/powerpoint/2010/main" val="896753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1</a:t>
            </a:fld>
            <a:endParaRPr lang="en-US"/>
          </a:p>
        </p:txBody>
      </p:sp>
    </p:spTree>
    <p:extLst>
      <p:ext uri="{BB962C8B-B14F-4D97-AF65-F5344CB8AC3E}">
        <p14:creationId xmlns:p14="http://schemas.microsoft.com/office/powerpoint/2010/main" val="1081340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10</a:t>
            </a:fld>
            <a:endParaRPr lang="en-US"/>
          </a:p>
        </p:txBody>
      </p:sp>
    </p:spTree>
    <p:extLst>
      <p:ext uri="{BB962C8B-B14F-4D97-AF65-F5344CB8AC3E}">
        <p14:creationId xmlns:p14="http://schemas.microsoft.com/office/powerpoint/2010/main" val="785419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11</a:t>
            </a:fld>
            <a:endParaRPr lang="en-US"/>
          </a:p>
        </p:txBody>
      </p:sp>
    </p:spTree>
    <p:extLst>
      <p:ext uri="{BB962C8B-B14F-4D97-AF65-F5344CB8AC3E}">
        <p14:creationId xmlns:p14="http://schemas.microsoft.com/office/powerpoint/2010/main" val="3576935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12</a:t>
            </a:fld>
            <a:endParaRPr lang="en-US"/>
          </a:p>
        </p:txBody>
      </p:sp>
    </p:spTree>
    <p:extLst>
      <p:ext uri="{BB962C8B-B14F-4D97-AF65-F5344CB8AC3E}">
        <p14:creationId xmlns:p14="http://schemas.microsoft.com/office/powerpoint/2010/main" val="3055906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13</a:t>
            </a:fld>
            <a:endParaRPr lang="en-US"/>
          </a:p>
        </p:txBody>
      </p:sp>
    </p:spTree>
    <p:extLst>
      <p:ext uri="{BB962C8B-B14F-4D97-AF65-F5344CB8AC3E}">
        <p14:creationId xmlns:p14="http://schemas.microsoft.com/office/powerpoint/2010/main" val="1215144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14</a:t>
            </a:fld>
            <a:endParaRPr lang="en-US"/>
          </a:p>
        </p:txBody>
      </p:sp>
    </p:spTree>
    <p:extLst>
      <p:ext uri="{BB962C8B-B14F-4D97-AF65-F5344CB8AC3E}">
        <p14:creationId xmlns:p14="http://schemas.microsoft.com/office/powerpoint/2010/main" val="648381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15</a:t>
            </a:fld>
            <a:endParaRPr lang="en-US"/>
          </a:p>
        </p:txBody>
      </p:sp>
    </p:spTree>
    <p:extLst>
      <p:ext uri="{BB962C8B-B14F-4D97-AF65-F5344CB8AC3E}">
        <p14:creationId xmlns:p14="http://schemas.microsoft.com/office/powerpoint/2010/main" val="4148385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16</a:t>
            </a:fld>
            <a:endParaRPr lang="en-US"/>
          </a:p>
        </p:txBody>
      </p:sp>
    </p:spTree>
    <p:extLst>
      <p:ext uri="{BB962C8B-B14F-4D97-AF65-F5344CB8AC3E}">
        <p14:creationId xmlns:p14="http://schemas.microsoft.com/office/powerpoint/2010/main" val="2081672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17</a:t>
            </a:fld>
            <a:endParaRPr lang="en-US"/>
          </a:p>
        </p:txBody>
      </p:sp>
    </p:spTree>
    <p:extLst>
      <p:ext uri="{BB962C8B-B14F-4D97-AF65-F5344CB8AC3E}">
        <p14:creationId xmlns:p14="http://schemas.microsoft.com/office/powerpoint/2010/main" val="298404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18</a:t>
            </a:fld>
            <a:endParaRPr lang="en-US"/>
          </a:p>
        </p:txBody>
      </p:sp>
    </p:spTree>
    <p:extLst>
      <p:ext uri="{BB962C8B-B14F-4D97-AF65-F5344CB8AC3E}">
        <p14:creationId xmlns:p14="http://schemas.microsoft.com/office/powerpoint/2010/main" val="1729030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19</a:t>
            </a:fld>
            <a:endParaRPr lang="en-US"/>
          </a:p>
        </p:txBody>
      </p:sp>
    </p:spTree>
    <p:extLst>
      <p:ext uri="{BB962C8B-B14F-4D97-AF65-F5344CB8AC3E}">
        <p14:creationId xmlns:p14="http://schemas.microsoft.com/office/powerpoint/2010/main" val="2594143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2</a:t>
            </a:fld>
            <a:endParaRPr lang="en-US"/>
          </a:p>
        </p:txBody>
      </p:sp>
    </p:spTree>
    <p:extLst>
      <p:ext uri="{BB962C8B-B14F-4D97-AF65-F5344CB8AC3E}">
        <p14:creationId xmlns:p14="http://schemas.microsoft.com/office/powerpoint/2010/main" val="2291977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20</a:t>
            </a:fld>
            <a:endParaRPr lang="en-US"/>
          </a:p>
        </p:txBody>
      </p:sp>
    </p:spTree>
    <p:extLst>
      <p:ext uri="{BB962C8B-B14F-4D97-AF65-F5344CB8AC3E}">
        <p14:creationId xmlns:p14="http://schemas.microsoft.com/office/powerpoint/2010/main" val="2265518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21</a:t>
            </a:fld>
            <a:endParaRPr lang="en-US"/>
          </a:p>
        </p:txBody>
      </p:sp>
    </p:spTree>
    <p:extLst>
      <p:ext uri="{BB962C8B-B14F-4D97-AF65-F5344CB8AC3E}">
        <p14:creationId xmlns:p14="http://schemas.microsoft.com/office/powerpoint/2010/main" val="2025632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22</a:t>
            </a:fld>
            <a:endParaRPr lang="en-US"/>
          </a:p>
        </p:txBody>
      </p:sp>
    </p:spTree>
    <p:extLst>
      <p:ext uri="{BB962C8B-B14F-4D97-AF65-F5344CB8AC3E}">
        <p14:creationId xmlns:p14="http://schemas.microsoft.com/office/powerpoint/2010/main" val="3149425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23</a:t>
            </a:fld>
            <a:endParaRPr lang="en-US"/>
          </a:p>
        </p:txBody>
      </p:sp>
    </p:spTree>
    <p:extLst>
      <p:ext uri="{BB962C8B-B14F-4D97-AF65-F5344CB8AC3E}">
        <p14:creationId xmlns:p14="http://schemas.microsoft.com/office/powerpoint/2010/main" val="2438865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24</a:t>
            </a:fld>
            <a:endParaRPr lang="en-US"/>
          </a:p>
        </p:txBody>
      </p:sp>
    </p:spTree>
    <p:extLst>
      <p:ext uri="{BB962C8B-B14F-4D97-AF65-F5344CB8AC3E}">
        <p14:creationId xmlns:p14="http://schemas.microsoft.com/office/powerpoint/2010/main" val="498395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25</a:t>
            </a:fld>
            <a:endParaRPr lang="en-US"/>
          </a:p>
        </p:txBody>
      </p:sp>
    </p:spTree>
    <p:extLst>
      <p:ext uri="{BB962C8B-B14F-4D97-AF65-F5344CB8AC3E}">
        <p14:creationId xmlns:p14="http://schemas.microsoft.com/office/powerpoint/2010/main" val="200615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26</a:t>
            </a:fld>
            <a:endParaRPr lang="en-US"/>
          </a:p>
        </p:txBody>
      </p:sp>
    </p:spTree>
    <p:extLst>
      <p:ext uri="{BB962C8B-B14F-4D97-AF65-F5344CB8AC3E}">
        <p14:creationId xmlns:p14="http://schemas.microsoft.com/office/powerpoint/2010/main" val="178711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27</a:t>
            </a:fld>
            <a:endParaRPr lang="en-US"/>
          </a:p>
        </p:txBody>
      </p:sp>
    </p:spTree>
    <p:extLst>
      <p:ext uri="{BB962C8B-B14F-4D97-AF65-F5344CB8AC3E}">
        <p14:creationId xmlns:p14="http://schemas.microsoft.com/office/powerpoint/2010/main" val="1637078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28</a:t>
            </a:fld>
            <a:endParaRPr lang="en-US"/>
          </a:p>
        </p:txBody>
      </p:sp>
    </p:spTree>
    <p:extLst>
      <p:ext uri="{BB962C8B-B14F-4D97-AF65-F5344CB8AC3E}">
        <p14:creationId xmlns:p14="http://schemas.microsoft.com/office/powerpoint/2010/main" val="3067285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29</a:t>
            </a:fld>
            <a:endParaRPr lang="en-US"/>
          </a:p>
        </p:txBody>
      </p:sp>
    </p:spTree>
    <p:extLst>
      <p:ext uri="{BB962C8B-B14F-4D97-AF65-F5344CB8AC3E}">
        <p14:creationId xmlns:p14="http://schemas.microsoft.com/office/powerpoint/2010/main" val="99493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3</a:t>
            </a:fld>
            <a:endParaRPr lang="en-US"/>
          </a:p>
        </p:txBody>
      </p:sp>
    </p:spTree>
    <p:extLst>
      <p:ext uri="{BB962C8B-B14F-4D97-AF65-F5344CB8AC3E}">
        <p14:creationId xmlns:p14="http://schemas.microsoft.com/office/powerpoint/2010/main" val="1963970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30</a:t>
            </a:fld>
            <a:endParaRPr lang="en-US"/>
          </a:p>
        </p:txBody>
      </p:sp>
    </p:spTree>
    <p:extLst>
      <p:ext uri="{BB962C8B-B14F-4D97-AF65-F5344CB8AC3E}">
        <p14:creationId xmlns:p14="http://schemas.microsoft.com/office/powerpoint/2010/main" val="2179129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31</a:t>
            </a:fld>
            <a:endParaRPr lang="en-US"/>
          </a:p>
        </p:txBody>
      </p:sp>
    </p:spTree>
    <p:extLst>
      <p:ext uri="{BB962C8B-B14F-4D97-AF65-F5344CB8AC3E}">
        <p14:creationId xmlns:p14="http://schemas.microsoft.com/office/powerpoint/2010/main" val="1263256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32</a:t>
            </a:fld>
            <a:endParaRPr lang="en-US"/>
          </a:p>
        </p:txBody>
      </p:sp>
    </p:spTree>
    <p:extLst>
      <p:ext uri="{BB962C8B-B14F-4D97-AF65-F5344CB8AC3E}">
        <p14:creationId xmlns:p14="http://schemas.microsoft.com/office/powerpoint/2010/main" val="2370716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33</a:t>
            </a:fld>
            <a:endParaRPr lang="en-US"/>
          </a:p>
        </p:txBody>
      </p:sp>
    </p:spTree>
    <p:extLst>
      <p:ext uri="{BB962C8B-B14F-4D97-AF65-F5344CB8AC3E}">
        <p14:creationId xmlns:p14="http://schemas.microsoft.com/office/powerpoint/2010/main" val="913034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34</a:t>
            </a:fld>
            <a:endParaRPr lang="en-US"/>
          </a:p>
        </p:txBody>
      </p:sp>
    </p:spTree>
    <p:extLst>
      <p:ext uri="{BB962C8B-B14F-4D97-AF65-F5344CB8AC3E}">
        <p14:creationId xmlns:p14="http://schemas.microsoft.com/office/powerpoint/2010/main" val="2349615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35</a:t>
            </a:fld>
            <a:endParaRPr lang="en-US"/>
          </a:p>
        </p:txBody>
      </p:sp>
    </p:spTree>
    <p:extLst>
      <p:ext uri="{BB962C8B-B14F-4D97-AF65-F5344CB8AC3E}">
        <p14:creationId xmlns:p14="http://schemas.microsoft.com/office/powerpoint/2010/main" val="3412026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36</a:t>
            </a:fld>
            <a:endParaRPr lang="en-US"/>
          </a:p>
        </p:txBody>
      </p:sp>
    </p:spTree>
    <p:extLst>
      <p:ext uri="{BB962C8B-B14F-4D97-AF65-F5344CB8AC3E}">
        <p14:creationId xmlns:p14="http://schemas.microsoft.com/office/powerpoint/2010/main" val="3272281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37</a:t>
            </a:fld>
            <a:endParaRPr lang="en-US"/>
          </a:p>
        </p:txBody>
      </p:sp>
    </p:spTree>
    <p:extLst>
      <p:ext uri="{BB962C8B-B14F-4D97-AF65-F5344CB8AC3E}">
        <p14:creationId xmlns:p14="http://schemas.microsoft.com/office/powerpoint/2010/main" val="76254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38</a:t>
            </a:fld>
            <a:endParaRPr lang="en-US"/>
          </a:p>
        </p:txBody>
      </p:sp>
    </p:spTree>
    <p:extLst>
      <p:ext uri="{BB962C8B-B14F-4D97-AF65-F5344CB8AC3E}">
        <p14:creationId xmlns:p14="http://schemas.microsoft.com/office/powerpoint/2010/main" val="1167713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4</a:t>
            </a:fld>
            <a:endParaRPr lang="en-US"/>
          </a:p>
        </p:txBody>
      </p:sp>
    </p:spTree>
    <p:extLst>
      <p:ext uri="{BB962C8B-B14F-4D97-AF65-F5344CB8AC3E}">
        <p14:creationId xmlns:p14="http://schemas.microsoft.com/office/powerpoint/2010/main" val="417584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5</a:t>
            </a:fld>
            <a:endParaRPr lang="en-US"/>
          </a:p>
        </p:txBody>
      </p:sp>
    </p:spTree>
    <p:extLst>
      <p:ext uri="{BB962C8B-B14F-4D97-AF65-F5344CB8AC3E}">
        <p14:creationId xmlns:p14="http://schemas.microsoft.com/office/powerpoint/2010/main" val="91331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6</a:t>
            </a:fld>
            <a:endParaRPr lang="en-US"/>
          </a:p>
        </p:txBody>
      </p:sp>
    </p:spTree>
    <p:extLst>
      <p:ext uri="{BB962C8B-B14F-4D97-AF65-F5344CB8AC3E}">
        <p14:creationId xmlns:p14="http://schemas.microsoft.com/office/powerpoint/2010/main" val="597298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7</a:t>
            </a:fld>
            <a:endParaRPr lang="en-US"/>
          </a:p>
        </p:txBody>
      </p:sp>
    </p:spTree>
    <p:extLst>
      <p:ext uri="{BB962C8B-B14F-4D97-AF65-F5344CB8AC3E}">
        <p14:creationId xmlns:p14="http://schemas.microsoft.com/office/powerpoint/2010/main" val="55654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8</a:t>
            </a:fld>
            <a:endParaRPr lang="en-US"/>
          </a:p>
        </p:txBody>
      </p:sp>
    </p:spTree>
    <p:extLst>
      <p:ext uri="{BB962C8B-B14F-4D97-AF65-F5344CB8AC3E}">
        <p14:creationId xmlns:p14="http://schemas.microsoft.com/office/powerpoint/2010/main" val="1309624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5B0D4-207E-4512-B2CA-5C49FFC62D67}" type="slidenum">
              <a:rPr lang="en-US" smtClean="0"/>
              <a:t>9</a:t>
            </a:fld>
            <a:endParaRPr lang="en-US"/>
          </a:p>
        </p:txBody>
      </p:sp>
    </p:spTree>
    <p:extLst>
      <p:ext uri="{BB962C8B-B14F-4D97-AF65-F5344CB8AC3E}">
        <p14:creationId xmlns:p14="http://schemas.microsoft.com/office/powerpoint/2010/main" val="2295289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BC59-5C59-441D-9940-AB1E1F2991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B16FF9-57BB-4EA7-87C6-01B0D814DA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7DD485-4A28-4A16-94D1-6B1140C2D4E7}"/>
              </a:ext>
            </a:extLst>
          </p:cNvPr>
          <p:cNvSpPr>
            <a:spLocks noGrp="1"/>
          </p:cNvSpPr>
          <p:nvPr>
            <p:ph type="dt" sz="half" idx="10"/>
          </p:nvPr>
        </p:nvSpPr>
        <p:spPr/>
        <p:txBody>
          <a:bodyPr/>
          <a:lstStyle/>
          <a:p>
            <a:fld id="{916B2471-E543-4FCD-88DB-838A8414760A}" type="datetimeFigureOut">
              <a:rPr lang="en-US" smtClean="0"/>
              <a:t>4/10/2023</a:t>
            </a:fld>
            <a:endParaRPr lang="en-US"/>
          </a:p>
        </p:txBody>
      </p:sp>
      <p:sp>
        <p:nvSpPr>
          <p:cNvPr id="5" name="Footer Placeholder 4">
            <a:extLst>
              <a:ext uri="{FF2B5EF4-FFF2-40B4-BE49-F238E27FC236}">
                <a16:creationId xmlns:a16="http://schemas.microsoft.com/office/drawing/2014/main" id="{DE9A36E7-1A6B-4324-AD5F-FB7AF0A03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243E8-75F8-4668-A403-096629940530}"/>
              </a:ext>
            </a:extLst>
          </p:cNvPr>
          <p:cNvSpPr>
            <a:spLocks noGrp="1"/>
          </p:cNvSpPr>
          <p:nvPr>
            <p:ph type="sldNum" sz="quarter" idx="12"/>
          </p:nvPr>
        </p:nvSpPr>
        <p:spPr/>
        <p:txBody>
          <a:bodyPr/>
          <a:lstStyle/>
          <a:p>
            <a:fld id="{D3E2D806-8CAC-4957-8219-E0BCF970BC40}" type="slidenum">
              <a:rPr lang="en-US" smtClean="0"/>
              <a:t>‹#›</a:t>
            </a:fld>
            <a:endParaRPr lang="en-US"/>
          </a:p>
        </p:txBody>
      </p:sp>
    </p:spTree>
    <p:extLst>
      <p:ext uri="{BB962C8B-B14F-4D97-AF65-F5344CB8AC3E}">
        <p14:creationId xmlns:p14="http://schemas.microsoft.com/office/powerpoint/2010/main" val="1084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F462-3553-407A-AA08-A9F6216AA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83065F-8882-4E01-BCC9-09A9B4A246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DA4D0-2C77-4F1D-9D03-2B84033D4FE5}"/>
              </a:ext>
            </a:extLst>
          </p:cNvPr>
          <p:cNvSpPr>
            <a:spLocks noGrp="1"/>
          </p:cNvSpPr>
          <p:nvPr>
            <p:ph type="dt" sz="half" idx="10"/>
          </p:nvPr>
        </p:nvSpPr>
        <p:spPr/>
        <p:txBody>
          <a:bodyPr/>
          <a:lstStyle/>
          <a:p>
            <a:fld id="{916B2471-E543-4FCD-88DB-838A8414760A}" type="datetimeFigureOut">
              <a:rPr lang="en-US" smtClean="0"/>
              <a:t>4/10/2023</a:t>
            </a:fld>
            <a:endParaRPr lang="en-US"/>
          </a:p>
        </p:txBody>
      </p:sp>
      <p:sp>
        <p:nvSpPr>
          <p:cNvPr id="5" name="Footer Placeholder 4">
            <a:extLst>
              <a:ext uri="{FF2B5EF4-FFF2-40B4-BE49-F238E27FC236}">
                <a16:creationId xmlns:a16="http://schemas.microsoft.com/office/drawing/2014/main" id="{17CD633A-F545-4A4B-A00C-36169D8C8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76CF8-57FA-44AD-ABFC-54867D9A2F69}"/>
              </a:ext>
            </a:extLst>
          </p:cNvPr>
          <p:cNvSpPr>
            <a:spLocks noGrp="1"/>
          </p:cNvSpPr>
          <p:nvPr>
            <p:ph type="sldNum" sz="quarter" idx="12"/>
          </p:nvPr>
        </p:nvSpPr>
        <p:spPr/>
        <p:txBody>
          <a:bodyPr/>
          <a:lstStyle/>
          <a:p>
            <a:fld id="{D3E2D806-8CAC-4957-8219-E0BCF970BC40}" type="slidenum">
              <a:rPr lang="en-US" smtClean="0"/>
              <a:t>‹#›</a:t>
            </a:fld>
            <a:endParaRPr lang="en-US"/>
          </a:p>
        </p:txBody>
      </p:sp>
    </p:spTree>
    <p:extLst>
      <p:ext uri="{BB962C8B-B14F-4D97-AF65-F5344CB8AC3E}">
        <p14:creationId xmlns:p14="http://schemas.microsoft.com/office/powerpoint/2010/main" val="3213315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1714D1-39BC-4B4D-BD0F-94D17B8D3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86FB04-0D30-4CF9-B5CC-CA545C9612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C6A8C-F56A-477E-BF6D-65E9DC9406D6}"/>
              </a:ext>
            </a:extLst>
          </p:cNvPr>
          <p:cNvSpPr>
            <a:spLocks noGrp="1"/>
          </p:cNvSpPr>
          <p:nvPr>
            <p:ph type="dt" sz="half" idx="10"/>
          </p:nvPr>
        </p:nvSpPr>
        <p:spPr/>
        <p:txBody>
          <a:bodyPr/>
          <a:lstStyle/>
          <a:p>
            <a:fld id="{916B2471-E543-4FCD-88DB-838A8414760A}" type="datetimeFigureOut">
              <a:rPr lang="en-US" smtClean="0"/>
              <a:t>4/10/2023</a:t>
            </a:fld>
            <a:endParaRPr lang="en-US"/>
          </a:p>
        </p:txBody>
      </p:sp>
      <p:sp>
        <p:nvSpPr>
          <p:cNvPr id="5" name="Footer Placeholder 4">
            <a:extLst>
              <a:ext uri="{FF2B5EF4-FFF2-40B4-BE49-F238E27FC236}">
                <a16:creationId xmlns:a16="http://schemas.microsoft.com/office/drawing/2014/main" id="{2A06DDB4-4824-47D0-AA47-5D5E1770E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A8056-9828-4D26-B7FA-6C5481BF86F8}"/>
              </a:ext>
            </a:extLst>
          </p:cNvPr>
          <p:cNvSpPr>
            <a:spLocks noGrp="1"/>
          </p:cNvSpPr>
          <p:nvPr>
            <p:ph type="sldNum" sz="quarter" idx="12"/>
          </p:nvPr>
        </p:nvSpPr>
        <p:spPr/>
        <p:txBody>
          <a:bodyPr/>
          <a:lstStyle/>
          <a:p>
            <a:fld id="{D3E2D806-8CAC-4957-8219-E0BCF970BC40}" type="slidenum">
              <a:rPr lang="en-US" smtClean="0"/>
              <a:t>‹#›</a:t>
            </a:fld>
            <a:endParaRPr lang="en-US"/>
          </a:p>
        </p:txBody>
      </p:sp>
    </p:spTree>
    <p:extLst>
      <p:ext uri="{BB962C8B-B14F-4D97-AF65-F5344CB8AC3E}">
        <p14:creationId xmlns:p14="http://schemas.microsoft.com/office/powerpoint/2010/main" val="3548283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F40D4-0711-4393-9092-B9252584D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8BCF48-3058-4FD5-B758-69FBE8386C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878AC-9FB7-46F3-BB0D-7810DBB6FC1C}"/>
              </a:ext>
            </a:extLst>
          </p:cNvPr>
          <p:cNvSpPr>
            <a:spLocks noGrp="1"/>
          </p:cNvSpPr>
          <p:nvPr>
            <p:ph type="dt" sz="half" idx="10"/>
          </p:nvPr>
        </p:nvSpPr>
        <p:spPr/>
        <p:txBody>
          <a:bodyPr/>
          <a:lstStyle/>
          <a:p>
            <a:fld id="{916B2471-E543-4FCD-88DB-838A8414760A}" type="datetimeFigureOut">
              <a:rPr lang="en-US" smtClean="0"/>
              <a:t>4/10/2023</a:t>
            </a:fld>
            <a:endParaRPr lang="en-US"/>
          </a:p>
        </p:txBody>
      </p:sp>
      <p:sp>
        <p:nvSpPr>
          <p:cNvPr id="5" name="Footer Placeholder 4">
            <a:extLst>
              <a:ext uri="{FF2B5EF4-FFF2-40B4-BE49-F238E27FC236}">
                <a16:creationId xmlns:a16="http://schemas.microsoft.com/office/drawing/2014/main" id="{37D78984-B67B-4417-A391-762141AC5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17BF8-321F-47FA-9545-D0DE747195B7}"/>
              </a:ext>
            </a:extLst>
          </p:cNvPr>
          <p:cNvSpPr>
            <a:spLocks noGrp="1"/>
          </p:cNvSpPr>
          <p:nvPr>
            <p:ph type="sldNum" sz="quarter" idx="12"/>
          </p:nvPr>
        </p:nvSpPr>
        <p:spPr/>
        <p:txBody>
          <a:bodyPr/>
          <a:lstStyle/>
          <a:p>
            <a:fld id="{D3E2D806-8CAC-4957-8219-E0BCF970BC40}" type="slidenum">
              <a:rPr lang="en-US" smtClean="0"/>
              <a:t>‹#›</a:t>
            </a:fld>
            <a:endParaRPr lang="en-US"/>
          </a:p>
        </p:txBody>
      </p:sp>
    </p:spTree>
    <p:extLst>
      <p:ext uri="{BB962C8B-B14F-4D97-AF65-F5344CB8AC3E}">
        <p14:creationId xmlns:p14="http://schemas.microsoft.com/office/powerpoint/2010/main" val="4281025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49D0-7D9E-4249-990A-9DC97EBE9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EC4D9F-F0D5-4662-BBCE-16DD39767F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C6485C-A46A-44D1-BD00-41286734B784}"/>
              </a:ext>
            </a:extLst>
          </p:cNvPr>
          <p:cNvSpPr>
            <a:spLocks noGrp="1"/>
          </p:cNvSpPr>
          <p:nvPr>
            <p:ph type="dt" sz="half" idx="10"/>
          </p:nvPr>
        </p:nvSpPr>
        <p:spPr/>
        <p:txBody>
          <a:bodyPr/>
          <a:lstStyle/>
          <a:p>
            <a:fld id="{916B2471-E543-4FCD-88DB-838A8414760A}" type="datetimeFigureOut">
              <a:rPr lang="en-US" smtClean="0"/>
              <a:t>4/10/2023</a:t>
            </a:fld>
            <a:endParaRPr lang="en-US"/>
          </a:p>
        </p:txBody>
      </p:sp>
      <p:sp>
        <p:nvSpPr>
          <p:cNvPr id="5" name="Footer Placeholder 4">
            <a:extLst>
              <a:ext uri="{FF2B5EF4-FFF2-40B4-BE49-F238E27FC236}">
                <a16:creationId xmlns:a16="http://schemas.microsoft.com/office/drawing/2014/main" id="{CC20AA9B-2F0B-4CAF-A63D-96652E834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A3B7D-C8FD-49EC-A61A-93C3EFA5EF93}"/>
              </a:ext>
            </a:extLst>
          </p:cNvPr>
          <p:cNvSpPr>
            <a:spLocks noGrp="1"/>
          </p:cNvSpPr>
          <p:nvPr>
            <p:ph type="sldNum" sz="quarter" idx="12"/>
          </p:nvPr>
        </p:nvSpPr>
        <p:spPr/>
        <p:txBody>
          <a:bodyPr/>
          <a:lstStyle/>
          <a:p>
            <a:fld id="{D3E2D806-8CAC-4957-8219-E0BCF970BC40}" type="slidenum">
              <a:rPr lang="en-US" smtClean="0"/>
              <a:t>‹#›</a:t>
            </a:fld>
            <a:endParaRPr lang="en-US"/>
          </a:p>
        </p:txBody>
      </p:sp>
    </p:spTree>
    <p:extLst>
      <p:ext uri="{BB962C8B-B14F-4D97-AF65-F5344CB8AC3E}">
        <p14:creationId xmlns:p14="http://schemas.microsoft.com/office/powerpoint/2010/main" val="3717179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3B0E-0145-4792-9EAD-E247A69B90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81C416-353E-4C25-A7C3-E2D02AB054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03A8D-20AC-430A-9A6E-21F61E69F6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E2EFC3-057C-43B5-A116-D981DD005621}"/>
              </a:ext>
            </a:extLst>
          </p:cNvPr>
          <p:cNvSpPr>
            <a:spLocks noGrp="1"/>
          </p:cNvSpPr>
          <p:nvPr>
            <p:ph type="dt" sz="half" idx="10"/>
          </p:nvPr>
        </p:nvSpPr>
        <p:spPr/>
        <p:txBody>
          <a:bodyPr/>
          <a:lstStyle/>
          <a:p>
            <a:fld id="{916B2471-E543-4FCD-88DB-838A8414760A}" type="datetimeFigureOut">
              <a:rPr lang="en-US" smtClean="0"/>
              <a:t>4/10/2023</a:t>
            </a:fld>
            <a:endParaRPr lang="en-US"/>
          </a:p>
        </p:txBody>
      </p:sp>
      <p:sp>
        <p:nvSpPr>
          <p:cNvPr id="6" name="Footer Placeholder 5">
            <a:extLst>
              <a:ext uri="{FF2B5EF4-FFF2-40B4-BE49-F238E27FC236}">
                <a16:creationId xmlns:a16="http://schemas.microsoft.com/office/drawing/2014/main" id="{541F7F9F-2C56-4FA1-8472-052FA1B716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9E070-94E9-476B-A94F-EB52D7EEA687}"/>
              </a:ext>
            </a:extLst>
          </p:cNvPr>
          <p:cNvSpPr>
            <a:spLocks noGrp="1"/>
          </p:cNvSpPr>
          <p:nvPr>
            <p:ph type="sldNum" sz="quarter" idx="12"/>
          </p:nvPr>
        </p:nvSpPr>
        <p:spPr/>
        <p:txBody>
          <a:bodyPr/>
          <a:lstStyle/>
          <a:p>
            <a:fld id="{D3E2D806-8CAC-4957-8219-E0BCF970BC40}" type="slidenum">
              <a:rPr lang="en-US" smtClean="0"/>
              <a:t>‹#›</a:t>
            </a:fld>
            <a:endParaRPr lang="en-US"/>
          </a:p>
        </p:txBody>
      </p:sp>
    </p:spTree>
    <p:extLst>
      <p:ext uri="{BB962C8B-B14F-4D97-AF65-F5344CB8AC3E}">
        <p14:creationId xmlns:p14="http://schemas.microsoft.com/office/powerpoint/2010/main" val="3790874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1F76-D9ED-44A2-ACAA-34AD35F3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2DB20D-B1CE-471B-B3AF-46C6D24A11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6EE41-157A-4202-BDD0-9C2D12172D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A237CC-4A79-4F8E-80C6-FAD331D1B8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9174DE-968C-4960-A470-03254F3D5E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A99D04-6299-42AF-85B2-67CD2E78074F}"/>
              </a:ext>
            </a:extLst>
          </p:cNvPr>
          <p:cNvSpPr>
            <a:spLocks noGrp="1"/>
          </p:cNvSpPr>
          <p:nvPr>
            <p:ph type="dt" sz="half" idx="10"/>
          </p:nvPr>
        </p:nvSpPr>
        <p:spPr/>
        <p:txBody>
          <a:bodyPr/>
          <a:lstStyle/>
          <a:p>
            <a:fld id="{916B2471-E543-4FCD-88DB-838A8414760A}" type="datetimeFigureOut">
              <a:rPr lang="en-US" smtClean="0"/>
              <a:t>4/10/2023</a:t>
            </a:fld>
            <a:endParaRPr lang="en-US"/>
          </a:p>
        </p:txBody>
      </p:sp>
      <p:sp>
        <p:nvSpPr>
          <p:cNvPr id="8" name="Footer Placeholder 7">
            <a:extLst>
              <a:ext uri="{FF2B5EF4-FFF2-40B4-BE49-F238E27FC236}">
                <a16:creationId xmlns:a16="http://schemas.microsoft.com/office/drawing/2014/main" id="{E6DBA3BF-DD2C-43CE-AA86-ECF221B19E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4038D9-939E-48B9-B76D-9C375F8F7F4A}"/>
              </a:ext>
            </a:extLst>
          </p:cNvPr>
          <p:cNvSpPr>
            <a:spLocks noGrp="1"/>
          </p:cNvSpPr>
          <p:nvPr>
            <p:ph type="sldNum" sz="quarter" idx="12"/>
          </p:nvPr>
        </p:nvSpPr>
        <p:spPr/>
        <p:txBody>
          <a:bodyPr/>
          <a:lstStyle/>
          <a:p>
            <a:fld id="{D3E2D806-8CAC-4957-8219-E0BCF970BC40}" type="slidenum">
              <a:rPr lang="en-US" smtClean="0"/>
              <a:t>‹#›</a:t>
            </a:fld>
            <a:endParaRPr lang="en-US"/>
          </a:p>
        </p:txBody>
      </p:sp>
    </p:spTree>
    <p:extLst>
      <p:ext uri="{BB962C8B-B14F-4D97-AF65-F5344CB8AC3E}">
        <p14:creationId xmlns:p14="http://schemas.microsoft.com/office/powerpoint/2010/main" val="3436916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8D195-66CB-4C81-969D-01A3128B0E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4F1423-8834-4DEA-B9BB-4DEFA6B86ADC}"/>
              </a:ext>
            </a:extLst>
          </p:cNvPr>
          <p:cNvSpPr>
            <a:spLocks noGrp="1"/>
          </p:cNvSpPr>
          <p:nvPr>
            <p:ph type="dt" sz="half" idx="10"/>
          </p:nvPr>
        </p:nvSpPr>
        <p:spPr/>
        <p:txBody>
          <a:bodyPr/>
          <a:lstStyle/>
          <a:p>
            <a:fld id="{916B2471-E543-4FCD-88DB-838A8414760A}" type="datetimeFigureOut">
              <a:rPr lang="en-US" smtClean="0"/>
              <a:t>4/10/2023</a:t>
            </a:fld>
            <a:endParaRPr lang="en-US"/>
          </a:p>
        </p:txBody>
      </p:sp>
      <p:sp>
        <p:nvSpPr>
          <p:cNvPr id="4" name="Footer Placeholder 3">
            <a:extLst>
              <a:ext uri="{FF2B5EF4-FFF2-40B4-BE49-F238E27FC236}">
                <a16:creationId xmlns:a16="http://schemas.microsoft.com/office/drawing/2014/main" id="{41AE7B2E-B6D4-4252-B05B-FFC605ACE5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18B828-6D23-4A58-A020-166F0AF71B4C}"/>
              </a:ext>
            </a:extLst>
          </p:cNvPr>
          <p:cNvSpPr>
            <a:spLocks noGrp="1"/>
          </p:cNvSpPr>
          <p:nvPr>
            <p:ph type="sldNum" sz="quarter" idx="12"/>
          </p:nvPr>
        </p:nvSpPr>
        <p:spPr/>
        <p:txBody>
          <a:bodyPr/>
          <a:lstStyle/>
          <a:p>
            <a:fld id="{D3E2D806-8CAC-4957-8219-E0BCF970BC40}" type="slidenum">
              <a:rPr lang="en-US" smtClean="0"/>
              <a:t>‹#›</a:t>
            </a:fld>
            <a:endParaRPr lang="en-US"/>
          </a:p>
        </p:txBody>
      </p:sp>
    </p:spTree>
    <p:extLst>
      <p:ext uri="{BB962C8B-B14F-4D97-AF65-F5344CB8AC3E}">
        <p14:creationId xmlns:p14="http://schemas.microsoft.com/office/powerpoint/2010/main" val="545524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F70676-71B1-4266-AFEE-CDCB9BBDE04D}"/>
              </a:ext>
            </a:extLst>
          </p:cNvPr>
          <p:cNvSpPr>
            <a:spLocks noGrp="1"/>
          </p:cNvSpPr>
          <p:nvPr>
            <p:ph type="dt" sz="half" idx="10"/>
          </p:nvPr>
        </p:nvSpPr>
        <p:spPr/>
        <p:txBody>
          <a:bodyPr/>
          <a:lstStyle/>
          <a:p>
            <a:fld id="{916B2471-E543-4FCD-88DB-838A8414760A}" type="datetimeFigureOut">
              <a:rPr lang="en-US" smtClean="0"/>
              <a:t>4/10/2023</a:t>
            </a:fld>
            <a:endParaRPr lang="en-US"/>
          </a:p>
        </p:txBody>
      </p:sp>
      <p:sp>
        <p:nvSpPr>
          <p:cNvPr id="3" name="Footer Placeholder 2">
            <a:extLst>
              <a:ext uri="{FF2B5EF4-FFF2-40B4-BE49-F238E27FC236}">
                <a16:creationId xmlns:a16="http://schemas.microsoft.com/office/drawing/2014/main" id="{A5ABB0E9-D3CF-4493-B2B1-42102CF72E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42D400-06FF-474C-8F7D-2BA1B7E1056F}"/>
              </a:ext>
            </a:extLst>
          </p:cNvPr>
          <p:cNvSpPr>
            <a:spLocks noGrp="1"/>
          </p:cNvSpPr>
          <p:nvPr>
            <p:ph type="sldNum" sz="quarter" idx="12"/>
          </p:nvPr>
        </p:nvSpPr>
        <p:spPr/>
        <p:txBody>
          <a:bodyPr/>
          <a:lstStyle/>
          <a:p>
            <a:fld id="{D3E2D806-8CAC-4957-8219-E0BCF970BC40}" type="slidenum">
              <a:rPr lang="en-US" smtClean="0"/>
              <a:t>‹#›</a:t>
            </a:fld>
            <a:endParaRPr lang="en-US"/>
          </a:p>
        </p:txBody>
      </p:sp>
    </p:spTree>
    <p:extLst>
      <p:ext uri="{BB962C8B-B14F-4D97-AF65-F5344CB8AC3E}">
        <p14:creationId xmlns:p14="http://schemas.microsoft.com/office/powerpoint/2010/main" val="1959453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4F71-8205-40A2-8830-C7676FD9F9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8F85AB-A0CA-4B7B-97F6-5374E07CBC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F13ABD-84D9-40CB-9F82-D3A79A916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BA992B-95BE-4140-963E-43A4BB8F81DD}"/>
              </a:ext>
            </a:extLst>
          </p:cNvPr>
          <p:cNvSpPr>
            <a:spLocks noGrp="1"/>
          </p:cNvSpPr>
          <p:nvPr>
            <p:ph type="dt" sz="half" idx="10"/>
          </p:nvPr>
        </p:nvSpPr>
        <p:spPr/>
        <p:txBody>
          <a:bodyPr/>
          <a:lstStyle/>
          <a:p>
            <a:fld id="{916B2471-E543-4FCD-88DB-838A8414760A}" type="datetimeFigureOut">
              <a:rPr lang="en-US" smtClean="0"/>
              <a:t>4/10/2023</a:t>
            </a:fld>
            <a:endParaRPr lang="en-US"/>
          </a:p>
        </p:txBody>
      </p:sp>
      <p:sp>
        <p:nvSpPr>
          <p:cNvPr id="6" name="Footer Placeholder 5">
            <a:extLst>
              <a:ext uri="{FF2B5EF4-FFF2-40B4-BE49-F238E27FC236}">
                <a16:creationId xmlns:a16="http://schemas.microsoft.com/office/drawing/2014/main" id="{26FCDC80-0719-44FA-8EFB-79559C08B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EE04A1-11BD-428D-AD53-6947BE91B57D}"/>
              </a:ext>
            </a:extLst>
          </p:cNvPr>
          <p:cNvSpPr>
            <a:spLocks noGrp="1"/>
          </p:cNvSpPr>
          <p:nvPr>
            <p:ph type="sldNum" sz="quarter" idx="12"/>
          </p:nvPr>
        </p:nvSpPr>
        <p:spPr/>
        <p:txBody>
          <a:bodyPr/>
          <a:lstStyle/>
          <a:p>
            <a:fld id="{D3E2D806-8CAC-4957-8219-E0BCF970BC40}" type="slidenum">
              <a:rPr lang="en-US" smtClean="0"/>
              <a:t>‹#›</a:t>
            </a:fld>
            <a:endParaRPr lang="en-US"/>
          </a:p>
        </p:txBody>
      </p:sp>
    </p:spTree>
    <p:extLst>
      <p:ext uri="{BB962C8B-B14F-4D97-AF65-F5344CB8AC3E}">
        <p14:creationId xmlns:p14="http://schemas.microsoft.com/office/powerpoint/2010/main" val="371305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CEBE-1C5D-474E-B3B8-0AF5CCA67B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610D4E-D313-45AF-BBAC-EA3E06A006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FD0B58-02F7-4377-94EF-911764778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F554C2-6FEA-4CA5-9692-6DCFB3DD9874}"/>
              </a:ext>
            </a:extLst>
          </p:cNvPr>
          <p:cNvSpPr>
            <a:spLocks noGrp="1"/>
          </p:cNvSpPr>
          <p:nvPr>
            <p:ph type="dt" sz="half" idx="10"/>
          </p:nvPr>
        </p:nvSpPr>
        <p:spPr/>
        <p:txBody>
          <a:bodyPr/>
          <a:lstStyle/>
          <a:p>
            <a:fld id="{916B2471-E543-4FCD-88DB-838A8414760A}" type="datetimeFigureOut">
              <a:rPr lang="en-US" smtClean="0"/>
              <a:t>4/10/2023</a:t>
            </a:fld>
            <a:endParaRPr lang="en-US"/>
          </a:p>
        </p:txBody>
      </p:sp>
      <p:sp>
        <p:nvSpPr>
          <p:cNvPr id="6" name="Footer Placeholder 5">
            <a:extLst>
              <a:ext uri="{FF2B5EF4-FFF2-40B4-BE49-F238E27FC236}">
                <a16:creationId xmlns:a16="http://schemas.microsoft.com/office/drawing/2014/main" id="{8CE15565-9E68-4CFF-A0D3-288DC0F311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50B9B-BD58-4861-B9CE-EF2DA460F923}"/>
              </a:ext>
            </a:extLst>
          </p:cNvPr>
          <p:cNvSpPr>
            <a:spLocks noGrp="1"/>
          </p:cNvSpPr>
          <p:nvPr>
            <p:ph type="sldNum" sz="quarter" idx="12"/>
          </p:nvPr>
        </p:nvSpPr>
        <p:spPr/>
        <p:txBody>
          <a:bodyPr/>
          <a:lstStyle/>
          <a:p>
            <a:fld id="{D3E2D806-8CAC-4957-8219-E0BCF970BC40}" type="slidenum">
              <a:rPr lang="en-US" smtClean="0"/>
              <a:t>‹#›</a:t>
            </a:fld>
            <a:endParaRPr lang="en-US"/>
          </a:p>
        </p:txBody>
      </p:sp>
    </p:spTree>
    <p:extLst>
      <p:ext uri="{BB962C8B-B14F-4D97-AF65-F5344CB8AC3E}">
        <p14:creationId xmlns:p14="http://schemas.microsoft.com/office/powerpoint/2010/main" val="2758213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148EF8-ABC2-47FD-B541-218DE24DB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86CB8B-8BD7-4A2C-A5CA-CDF59DE7A5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04A77-6DD4-4D01-815B-472E712E50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6B2471-E543-4FCD-88DB-838A8414760A}" type="datetimeFigureOut">
              <a:rPr lang="en-US" smtClean="0"/>
              <a:t>4/10/2023</a:t>
            </a:fld>
            <a:endParaRPr lang="en-US"/>
          </a:p>
        </p:txBody>
      </p:sp>
      <p:sp>
        <p:nvSpPr>
          <p:cNvPr id="5" name="Footer Placeholder 4">
            <a:extLst>
              <a:ext uri="{FF2B5EF4-FFF2-40B4-BE49-F238E27FC236}">
                <a16:creationId xmlns:a16="http://schemas.microsoft.com/office/drawing/2014/main" id="{709A200B-7BBA-48D4-8887-538462C072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DE89EC-5566-4C2C-8C61-C32B0F7A3E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2D806-8CAC-4957-8219-E0BCF970BC40}" type="slidenum">
              <a:rPr lang="en-US" smtClean="0"/>
              <a:t>‹#›</a:t>
            </a:fld>
            <a:endParaRPr lang="en-US"/>
          </a:p>
        </p:txBody>
      </p:sp>
    </p:spTree>
    <p:extLst>
      <p:ext uri="{BB962C8B-B14F-4D97-AF65-F5344CB8AC3E}">
        <p14:creationId xmlns:p14="http://schemas.microsoft.com/office/powerpoint/2010/main" val="144223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gi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6.gif"/><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6" name="Picture 5">
            <a:extLst>
              <a:ext uri="{FF2B5EF4-FFF2-40B4-BE49-F238E27FC236}">
                <a16:creationId xmlns:a16="http://schemas.microsoft.com/office/drawing/2014/main" id="{F6FD758F-0322-471F-A17D-DC2407D04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3926" y="595150"/>
            <a:ext cx="4004147" cy="3296130"/>
          </a:xfrm>
          <a:prstGeom prst="rect">
            <a:avLst/>
          </a:prstGeom>
        </p:spPr>
      </p:pic>
      <p:sp>
        <p:nvSpPr>
          <p:cNvPr id="3" name="TextBox 2">
            <a:extLst>
              <a:ext uri="{FF2B5EF4-FFF2-40B4-BE49-F238E27FC236}">
                <a16:creationId xmlns:a16="http://schemas.microsoft.com/office/drawing/2014/main" id="{ED80D1E8-C04B-4B53-B7B5-572D5443FCAD}"/>
              </a:ext>
            </a:extLst>
          </p:cNvPr>
          <p:cNvSpPr txBox="1"/>
          <p:nvPr/>
        </p:nvSpPr>
        <p:spPr>
          <a:xfrm>
            <a:off x="1557757" y="4424497"/>
            <a:ext cx="9021170" cy="1938992"/>
          </a:xfrm>
          <a:prstGeom prst="rect">
            <a:avLst/>
          </a:prstGeom>
          <a:noFill/>
        </p:spPr>
        <p:txBody>
          <a:bodyPr wrap="square" rtlCol="0">
            <a:spAutoFit/>
          </a:bodyPr>
          <a:lstStyle/>
          <a:p>
            <a:pPr algn="ctr"/>
            <a:r>
              <a:rPr lang="en-US" sz="3200" b="1" dirty="0"/>
              <a:t>Kona Billfish Nursery Project</a:t>
            </a:r>
          </a:p>
          <a:p>
            <a:pPr algn="ctr"/>
            <a:r>
              <a:rPr lang="en-US" sz="3200" b="1" dirty="0"/>
              <a:t>Phase 1 &amp; 2 Updates</a:t>
            </a:r>
          </a:p>
          <a:p>
            <a:pPr algn="ctr"/>
            <a:endParaRPr lang="en-US" sz="3200" b="1" dirty="0"/>
          </a:p>
          <a:p>
            <a:pPr algn="ctr"/>
            <a:r>
              <a:rPr lang="en-US" sz="2400" b="1" i="1" dirty="0"/>
              <a:t>13 April 2023</a:t>
            </a:r>
          </a:p>
        </p:txBody>
      </p:sp>
    </p:spTree>
    <p:extLst>
      <p:ext uri="{BB962C8B-B14F-4D97-AF65-F5344CB8AC3E}">
        <p14:creationId xmlns:p14="http://schemas.microsoft.com/office/powerpoint/2010/main" val="3312584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5" name="Picture 4">
            <a:extLst>
              <a:ext uri="{FF2B5EF4-FFF2-40B4-BE49-F238E27FC236}">
                <a16:creationId xmlns:a16="http://schemas.microsoft.com/office/drawing/2014/main" id="{E3EE7462-82EC-4E2B-FB30-6B2B6BD73E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2979" y="534745"/>
            <a:ext cx="9322676" cy="5763248"/>
          </a:xfrm>
          <a:prstGeom prst="rect">
            <a:avLst/>
          </a:prstGeom>
        </p:spPr>
      </p:pic>
    </p:spTree>
    <p:extLst>
      <p:ext uri="{BB962C8B-B14F-4D97-AF65-F5344CB8AC3E}">
        <p14:creationId xmlns:p14="http://schemas.microsoft.com/office/powerpoint/2010/main" val="3551581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5" name="Picture 4">
            <a:extLst>
              <a:ext uri="{FF2B5EF4-FFF2-40B4-BE49-F238E27FC236}">
                <a16:creationId xmlns:a16="http://schemas.microsoft.com/office/drawing/2014/main" id="{33D3318D-6A59-9B63-10DA-38D50221F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509" y="381000"/>
            <a:ext cx="9301657" cy="5967246"/>
          </a:xfrm>
          <a:prstGeom prst="rect">
            <a:avLst/>
          </a:prstGeom>
        </p:spPr>
      </p:pic>
    </p:spTree>
    <p:extLst>
      <p:ext uri="{BB962C8B-B14F-4D97-AF65-F5344CB8AC3E}">
        <p14:creationId xmlns:p14="http://schemas.microsoft.com/office/powerpoint/2010/main" val="1643942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5" name="Picture 4">
            <a:extLst>
              <a:ext uri="{FF2B5EF4-FFF2-40B4-BE49-F238E27FC236}">
                <a16:creationId xmlns:a16="http://schemas.microsoft.com/office/drawing/2014/main" id="{340EC85C-425C-DEC2-47C4-46A6B30BE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120" y="554540"/>
            <a:ext cx="9397004" cy="5743453"/>
          </a:xfrm>
          <a:prstGeom prst="rect">
            <a:avLst/>
          </a:prstGeom>
        </p:spPr>
      </p:pic>
    </p:spTree>
    <p:extLst>
      <p:ext uri="{BB962C8B-B14F-4D97-AF65-F5344CB8AC3E}">
        <p14:creationId xmlns:p14="http://schemas.microsoft.com/office/powerpoint/2010/main" val="1128584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6" name="TextBox 5">
            <a:extLst>
              <a:ext uri="{FF2B5EF4-FFF2-40B4-BE49-F238E27FC236}">
                <a16:creationId xmlns:a16="http://schemas.microsoft.com/office/drawing/2014/main" id="{8BA8E7D0-7E47-43DA-903A-0CEAC7EF2269}"/>
              </a:ext>
            </a:extLst>
          </p:cNvPr>
          <p:cNvSpPr txBox="1"/>
          <p:nvPr/>
        </p:nvSpPr>
        <p:spPr>
          <a:xfrm>
            <a:off x="28520" y="1031076"/>
            <a:ext cx="2620087" cy="5078313"/>
          </a:xfrm>
          <a:prstGeom prst="rect">
            <a:avLst/>
          </a:prstGeom>
          <a:noFill/>
          <a:ln w="28575">
            <a:solidFill>
              <a:srgbClr val="C00000"/>
            </a:solidFill>
          </a:ln>
        </p:spPr>
        <p:txBody>
          <a:bodyPr wrap="square" rtlCol="0">
            <a:spAutoFit/>
          </a:bodyPr>
          <a:lstStyle/>
          <a:p>
            <a:r>
              <a:rPr lang="en-US" b="1" dirty="0"/>
              <a:t>Distribution of larval billfishes in Dataset 1</a:t>
            </a:r>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Point pattern analysis for Complete Spatial Randomness (CSR) using Nearest </a:t>
            </a:r>
            <a:r>
              <a:rPr lang="en-US" b="1" dirty="0" err="1"/>
              <a:t>Neighbours</a:t>
            </a:r>
            <a:r>
              <a:rPr lang="en-US" b="1" dirty="0"/>
              <a:t> and Ripley’s K functions indicated samples were not randomly distributed but were significantly clustered.</a:t>
            </a:r>
          </a:p>
        </p:txBody>
      </p:sp>
      <p:pic>
        <p:nvPicPr>
          <p:cNvPr id="8" name="Picture 7">
            <a:extLst>
              <a:ext uri="{FF2B5EF4-FFF2-40B4-BE49-F238E27FC236}">
                <a16:creationId xmlns:a16="http://schemas.microsoft.com/office/drawing/2014/main" id="{1278BC62-FAE8-E782-1A02-9E689B86C312}"/>
              </a:ext>
            </a:extLst>
          </p:cNvPr>
          <p:cNvPicPr>
            <a:picLocks noChangeAspect="1"/>
          </p:cNvPicPr>
          <p:nvPr/>
        </p:nvPicPr>
        <p:blipFill rotWithShape="1">
          <a:blip r:embed="rId5"/>
          <a:srcRect t="7822" r="11379" b="5354"/>
          <a:stretch/>
        </p:blipFill>
        <p:spPr>
          <a:xfrm>
            <a:off x="462077" y="1760381"/>
            <a:ext cx="1723697" cy="1584536"/>
          </a:xfrm>
          <a:prstGeom prst="rect">
            <a:avLst/>
          </a:prstGeom>
        </p:spPr>
      </p:pic>
      <p:pic>
        <p:nvPicPr>
          <p:cNvPr id="11" name="Picture 10">
            <a:extLst>
              <a:ext uri="{FF2B5EF4-FFF2-40B4-BE49-F238E27FC236}">
                <a16:creationId xmlns:a16="http://schemas.microsoft.com/office/drawing/2014/main" id="{21999EEF-3D5F-9DCB-9C7C-4DD7E38B9C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4731" y="467771"/>
            <a:ext cx="8092967" cy="5916992"/>
          </a:xfrm>
          <a:prstGeom prst="rect">
            <a:avLst/>
          </a:prstGeom>
        </p:spPr>
      </p:pic>
    </p:spTree>
    <p:extLst>
      <p:ext uri="{BB962C8B-B14F-4D97-AF65-F5344CB8AC3E}">
        <p14:creationId xmlns:p14="http://schemas.microsoft.com/office/powerpoint/2010/main" val="2494462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3" name="TextBox 2">
            <a:extLst>
              <a:ext uri="{FF2B5EF4-FFF2-40B4-BE49-F238E27FC236}">
                <a16:creationId xmlns:a16="http://schemas.microsoft.com/office/drawing/2014/main" id="{60467527-D8FF-83D9-C490-3761AFD840D5}"/>
              </a:ext>
            </a:extLst>
          </p:cNvPr>
          <p:cNvSpPr txBox="1"/>
          <p:nvPr/>
        </p:nvSpPr>
        <p:spPr>
          <a:xfrm>
            <a:off x="3247697" y="1545021"/>
            <a:ext cx="5812220" cy="2246769"/>
          </a:xfrm>
          <a:prstGeom prst="rect">
            <a:avLst/>
          </a:prstGeom>
          <a:noFill/>
        </p:spPr>
        <p:txBody>
          <a:bodyPr wrap="square" rtlCol="0">
            <a:spAutoFit/>
          </a:bodyPr>
          <a:lstStyle/>
          <a:p>
            <a:pPr algn="ctr"/>
            <a:endParaRPr lang="en-US" sz="2800" b="1" dirty="0"/>
          </a:p>
          <a:p>
            <a:pPr algn="ctr"/>
            <a:endParaRPr lang="en-US" sz="2800" b="1" dirty="0"/>
          </a:p>
          <a:p>
            <a:pPr algn="ctr"/>
            <a:r>
              <a:rPr lang="en-US" sz="2800" b="1" dirty="0"/>
              <a:t>Examining Relationships of larval distribution patterns and seamounts at varying depths</a:t>
            </a:r>
          </a:p>
        </p:txBody>
      </p:sp>
    </p:spTree>
    <p:extLst>
      <p:ext uri="{BB962C8B-B14F-4D97-AF65-F5344CB8AC3E}">
        <p14:creationId xmlns:p14="http://schemas.microsoft.com/office/powerpoint/2010/main" val="1720610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8" name="Picture 7">
            <a:extLst>
              <a:ext uri="{FF2B5EF4-FFF2-40B4-BE49-F238E27FC236}">
                <a16:creationId xmlns:a16="http://schemas.microsoft.com/office/drawing/2014/main" id="{187F0FC7-FACC-C304-A32E-FF506EE626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490" y="381000"/>
            <a:ext cx="9343696" cy="6003757"/>
          </a:xfrm>
          <a:prstGeom prst="rect">
            <a:avLst/>
          </a:prstGeom>
        </p:spPr>
      </p:pic>
    </p:spTree>
    <p:extLst>
      <p:ext uri="{BB962C8B-B14F-4D97-AF65-F5344CB8AC3E}">
        <p14:creationId xmlns:p14="http://schemas.microsoft.com/office/powerpoint/2010/main" val="2917823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8" name="Picture 7">
            <a:extLst>
              <a:ext uri="{FF2B5EF4-FFF2-40B4-BE49-F238E27FC236}">
                <a16:creationId xmlns:a16="http://schemas.microsoft.com/office/drawing/2014/main" id="{ECA92F22-1476-DDF7-48F7-C164CC4B4D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489" y="467771"/>
            <a:ext cx="9301655" cy="5912008"/>
          </a:xfrm>
          <a:prstGeom prst="rect">
            <a:avLst/>
          </a:prstGeom>
        </p:spPr>
      </p:pic>
    </p:spTree>
    <p:extLst>
      <p:ext uri="{BB962C8B-B14F-4D97-AF65-F5344CB8AC3E}">
        <p14:creationId xmlns:p14="http://schemas.microsoft.com/office/powerpoint/2010/main" val="3013741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8" name="Picture 7">
            <a:extLst>
              <a:ext uri="{FF2B5EF4-FFF2-40B4-BE49-F238E27FC236}">
                <a16:creationId xmlns:a16="http://schemas.microsoft.com/office/drawing/2014/main" id="{AA646BE4-0024-686D-22E9-D32B4EE06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489" y="467769"/>
            <a:ext cx="9301655" cy="5916993"/>
          </a:xfrm>
          <a:prstGeom prst="rect">
            <a:avLst/>
          </a:prstGeom>
        </p:spPr>
      </p:pic>
    </p:spTree>
    <p:extLst>
      <p:ext uri="{BB962C8B-B14F-4D97-AF65-F5344CB8AC3E}">
        <p14:creationId xmlns:p14="http://schemas.microsoft.com/office/powerpoint/2010/main" val="1376664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8" name="Picture 7">
            <a:extLst>
              <a:ext uri="{FF2B5EF4-FFF2-40B4-BE49-F238E27FC236}">
                <a16:creationId xmlns:a16="http://schemas.microsoft.com/office/drawing/2014/main" id="{B7008D8A-89D8-A1D9-1F7C-4F1569978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489" y="467771"/>
            <a:ext cx="9312165" cy="5916992"/>
          </a:xfrm>
          <a:prstGeom prst="rect">
            <a:avLst/>
          </a:prstGeom>
        </p:spPr>
      </p:pic>
    </p:spTree>
    <p:extLst>
      <p:ext uri="{BB962C8B-B14F-4D97-AF65-F5344CB8AC3E}">
        <p14:creationId xmlns:p14="http://schemas.microsoft.com/office/powerpoint/2010/main" val="3408714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8" name="Picture 7">
            <a:extLst>
              <a:ext uri="{FF2B5EF4-FFF2-40B4-BE49-F238E27FC236}">
                <a16:creationId xmlns:a16="http://schemas.microsoft.com/office/drawing/2014/main" id="{669ACD6E-2F02-4B1F-701B-35FF3D863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2979" y="467771"/>
            <a:ext cx="9333187" cy="5916992"/>
          </a:xfrm>
          <a:prstGeom prst="rect">
            <a:avLst/>
          </a:prstGeom>
        </p:spPr>
      </p:pic>
    </p:spTree>
    <p:extLst>
      <p:ext uri="{BB962C8B-B14F-4D97-AF65-F5344CB8AC3E}">
        <p14:creationId xmlns:p14="http://schemas.microsoft.com/office/powerpoint/2010/main" val="3439177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3" name="TextBox 2">
            <a:extLst>
              <a:ext uri="{FF2B5EF4-FFF2-40B4-BE49-F238E27FC236}">
                <a16:creationId xmlns:a16="http://schemas.microsoft.com/office/drawing/2014/main" id="{F4AA52F3-0CCC-42F9-B4B9-43B67EFD5984}"/>
              </a:ext>
            </a:extLst>
          </p:cNvPr>
          <p:cNvSpPr txBox="1"/>
          <p:nvPr/>
        </p:nvSpPr>
        <p:spPr>
          <a:xfrm>
            <a:off x="1686282" y="507337"/>
            <a:ext cx="9021170" cy="5693866"/>
          </a:xfrm>
          <a:prstGeom prst="rect">
            <a:avLst/>
          </a:prstGeom>
          <a:noFill/>
        </p:spPr>
        <p:txBody>
          <a:bodyPr wrap="square" rtlCol="0">
            <a:spAutoFit/>
          </a:bodyPr>
          <a:lstStyle/>
          <a:p>
            <a:pPr algn="ctr"/>
            <a:r>
              <a:rPr lang="en-US" sz="2800" b="1" dirty="0"/>
              <a:t>Project Goals &amp; Structure</a:t>
            </a:r>
          </a:p>
          <a:p>
            <a:pPr algn="ctr"/>
            <a:r>
              <a:rPr lang="en-US" sz="2400" b="1" u="sng" dirty="0"/>
              <a:t>Phase 1</a:t>
            </a:r>
          </a:p>
          <a:p>
            <a:pPr marL="285750" indent="-285750">
              <a:buFont typeface="Wingdings" panose="05000000000000000000" pitchFamily="2" charset="2"/>
              <a:buChar char="§"/>
            </a:pPr>
            <a:r>
              <a:rPr lang="en-US" sz="2400" b="1" dirty="0"/>
              <a:t>Examine literature and historical data in a meta-analysis to determine larval </a:t>
            </a:r>
            <a:r>
              <a:rPr lang="en-US" sz="2400" b="1" dirty="0" err="1"/>
              <a:t>istiophorid</a:t>
            </a:r>
            <a:r>
              <a:rPr lang="en-US" sz="2400" b="1" dirty="0"/>
              <a:t> abundance patterns and habitat in the Pacific Ocean.  Nominate putative spawning areas and develop age &amp; growth models.  Spatial data analysis to test for Complete Spatial Randomness and analysis of temperature and salinity data. </a:t>
            </a:r>
          </a:p>
          <a:p>
            <a:pPr marL="285750" indent="-285750">
              <a:buFont typeface="Wingdings" panose="05000000000000000000" pitchFamily="2" charset="2"/>
              <a:buChar char="§"/>
            </a:pPr>
            <a:endParaRPr lang="en-US" sz="2400" dirty="0"/>
          </a:p>
          <a:p>
            <a:pPr algn="ctr"/>
            <a:r>
              <a:rPr lang="en-US" sz="2400" b="1" u="sng" dirty="0"/>
              <a:t>Phase 2</a:t>
            </a:r>
          </a:p>
          <a:p>
            <a:pPr marL="285750" indent="-285750">
              <a:buFont typeface="Wingdings" panose="05000000000000000000" pitchFamily="2" charset="2"/>
              <a:buChar char="§"/>
            </a:pPr>
            <a:r>
              <a:rPr lang="en-US" sz="2400" b="1" dirty="0"/>
              <a:t>Data from Phase 1 will be used to inform oceanographic circulation models to estimate patterns in larval diversity and connectivity by conducting simulations.</a:t>
            </a:r>
          </a:p>
          <a:p>
            <a:pPr marL="285750" indent="-285750">
              <a:buFont typeface="Wingdings" panose="05000000000000000000" pitchFamily="2" charset="2"/>
              <a:buChar char="§"/>
            </a:pPr>
            <a:endParaRPr lang="en-US" sz="2400" b="1" dirty="0"/>
          </a:p>
          <a:p>
            <a:pPr marL="285750" indent="-285750">
              <a:buFont typeface="Wingdings" panose="05000000000000000000" pitchFamily="2" charset="2"/>
              <a:buChar char="§"/>
            </a:pPr>
            <a:r>
              <a:rPr lang="en-US" sz="2400" b="1" dirty="0"/>
              <a:t>Using age and growth and circulation models, determine possible spawning sites and larval habitat over temporal-spatial scales.</a:t>
            </a:r>
          </a:p>
        </p:txBody>
      </p:sp>
    </p:spTree>
    <p:extLst>
      <p:ext uri="{BB962C8B-B14F-4D97-AF65-F5344CB8AC3E}">
        <p14:creationId xmlns:p14="http://schemas.microsoft.com/office/powerpoint/2010/main" val="3464169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3" name="TextBox 2">
            <a:extLst>
              <a:ext uri="{FF2B5EF4-FFF2-40B4-BE49-F238E27FC236}">
                <a16:creationId xmlns:a16="http://schemas.microsoft.com/office/drawing/2014/main" id="{8EFCE13D-2648-7C31-76E6-E8D5076D44EB}"/>
              </a:ext>
            </a:extLst>
          </p:cNvPr>
          <p:cNvSpPr txBox="1"/>
          <p:nvPr/>
        </p:nvSpPr>
        <p:spPr>
          <a:xfrm>
            <a:off x="2958662" y="704574"/>
            <a:ext cx="5270938" cy="1384995"/>
          </a:xfrm>
          <a:prstGeom prst="rect">
            <a:avLst/>
          </a:prstGeom>
          <a:noFill/>
        </p:spPr>
        <p:txBody>
          <a:bodyPr wrap="square" rtlCol="0">
            <a:spAutoFit/>
          </a:bodyPr>
          <a:lstStyle/>
          <a:p>
            <a:pPr algn="ctr"/>
            <a:r>
              <a:rPr lang="en-US" sz="2800" b="1" dirty="0"/>
              <a:t>Seamount summit depth class and numbers of larvae detected within 50 </a:t>
            </a:r>
            <a:r>
              <a:rPr lang="en-US" sz="2800" b="1" dirty="0" err="1"/>
              <a:t>nmi</a:t>
            </a:r>
            <a:r>
              <a:rPr lang="en-US" sz="2800" b="1" dirty="0"/>
              <a:t> footprint</a:t>
            </a:r>
          </a:p>
        </p:txBody>
      </p:sp>
      <p:graphicFrame>
        <p:nvGraphicFramePr>
          <p:cNvPr id="5" name="Table 4">
            <a:extLst>
              <a:ext uri="{FF2B5EF4-FFF2-40B4-BE49-F238E27FC236}">
                <a16:creationId xmlns:a16="http://schemas.microsoft.com/office/drawing/2014/main" id="{F04B09B2-C6E0-E376-5224-B563BD857CE2}"/>
              </a:ext>
            </a:extLst>
          </p:cNvPr>
          <p:cNvGraphicFramePr>
            <a:graphicFrameLocks noGrp="1"/>
          </p:cNvGraphicFramePr>
          <p:nvPr>
            <p:extLst>
              <p:ext uri="{D42A27DB-BD31-4B8C-83A1-F6EECF244321}">
                <p14:modId xmlns:p14="http://schemas.microsoft.com/office/powerpoint/2010/main" val="215173653"/>
              </p:ext>
            </p:extLst>
          </p:nvPr>
        </p:nvGraphicFramePr>
        <p:xfrm>
          <a:off x="956535" y="2563486"/>
          <a:ext cx="5812220" cy="3063305"/>
        </p:xfrm>
        <a:graphic>
          <a:graphicData uri="http://schemas.openxmlformats.org/drawingml/2006/table">
            <a:tbl>
              <a:tblPr>
                <a:tableStyleId>{5C22544A-7EE6-4342-B048-85BDC9FD1C3A}</a:tableStyleId>
              </a:tblPr>
              <a:tblGrid>
                <a:gridCol w="1806500">
                  <a:extLst>
                    <a:ext uri="{9D8B030D-6E8A-4147-A177-3AD203B41FA5}">
                      <a16:colId xmlns:a16="http://schemas.microsoft.com/office/drawing/2014/main" val="3468291938"/>
                    </a:ext>
                  </a:extLst>
                </a:gridCol>
                <a:gridCol w="4005720">
                  <a:extLst>
                    <a:ext uri="{9D8B030D-6E8A-4147-A177-3AD203B41FA5}">
                      <a16:colId xmlns:a16="http://schemas.microsoft.com/office/drawing/2014/main" val="1969254180"/>
                    </a:ext>
                  </a:extLst>
                </a:gridCol>
              </a:tblGrid>
              <a:tr h="391300">
                <a:tc>
                  <a:txBody>
                    <a:bodyPr/>
                    <a:lstStyle/>
                    <a:p>
                      <a:pPr algn="l" fontAlgn="b"/>
                      <a:r>
                        <a:rPr lang="en-US" sz="2400" b="1" i="0" u="none" strike="noStrike" dirty="0">
                          <a:solidFill>
                            <a:srgbClr val="000000"/>
                          </a:solidFill>
                          <a:effectLst/>
                          <a:latin typeface="Calibri" panose="020F0502020204030204" pitchFamily="34" charset="0"/>
                        </a:rPr>
                        <a:t>Summit Depth (m) Classes</a:t>
                      </a:r>
                    </a:p>
                  </a:txBody>
                  <a:tcPr marL="9525" marR="9525" marT="9525" marB="0" anchor="b"/>
                </a:tc>
                <a:tc>
                  <a:txBody>
                    <a:bodyPr/>
                    <a:lstStyle/>
                    <a:p>
                      <a:pPr algn="l" fontAlgn="b"/>
                      <a:r>
                        <a:rPr lang="en-US" sz="2400" u="none" strike="noStrike" dirty="0">
                          <a:effectLst/>
                        </a:rPr>
                        <a:t>No. larval detections within 50 </a:t>
                      </a:r>
                      <a:r>
                        <a:rPr lang="en-US" sz="2400" u="none" strike="noStrike" dirty="0" err="1">
                          <a:effectLst/>
                        </a:rPr>
                        <a:t>nmi</a:t>
                      </a:r>
                      <a:r>
                        <a:rPr lang="en-US" sz="2400" u="none" strike="noStrike" dirty="0">
                          <a:effectLst/>
                        </a:rPr>
                        <a:t> of seamount summit footprint</a:t>
                      </a:r>
                      <a:endParaRPr lang="en-US"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77715118"/>
                  </a:ext>
                </a:extLst>
              </a:tr>
              <a:tr h="391300">
                <a:tc>
                  <a:txBody>
                    <a:bodyPr/>
                    <a:lstStyle/>
                    <a:p>
                      <a:pPr algn="l" fontAlgn="b"/>
                      <a:r>
                        <a:rPr lang="en-US" sz="2400" u="none" strike="noStrike" dirty="0">
                          <a:effectLst/>
                        </a:rPr>
                        <a:t>500</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59</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52688583"/>
                  </a:ext>
                </a:extLst>
              </a:tr>
              <a:tr h="391300">
                <a:tc>
                  <a:txBody>
                    <a:bodyPr/>
                    <a:lstStyle/>
                    <a:p>
                      <a:pPr algn="l" fontAlgn="b"/>
                      <a:r>
                        <a:rPr lang="en-US" sz="2400" u="none" strike="noStrike" dirty="0">
                          <a:effectLst/>
                        </a:rPr>
                        <a:t>1000</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26</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75320222"/>
                  </a:ext>
                </a:extLst>
              </a:tr>
              <a:tr h="391300">
                <a:tc>
                  <a:txBody>
                    <a:bodyPr/>
                    <a:lstStyle/>
                    <a:p>
                      <a:pPr algn="l" fontAlgn="b"/>
                      <a:r>
                        <a:rPr lang="en-US" sz="2400" u="none" strike="noStrike" dirty="0">
                          <a:effectLst/>
                        </a:rPr>
                        <a:t>1500</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77</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39488560"/>
                  </a:ext>
                </a:extLst>
              </a:tr>
              <a:tr h="391300">
                <a:tc>
                  <a:txBody>
                    <a:bodyPr/>
                    <a:lstStyle/>
                    <a:p>
                      <a:pPr algn="l" fontAlgn="b"/>
                      <a:r>
                        <a:rPr lang="en-US" sz="2400" u="none" strike="noStrike">
                          <a:effectLst/>
                        </a:rPr>
                        <a:t>&gt;1500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729</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32979583"/>
                  </a:ext>
                </a:extLst>
              </a:tr>
              <a:tr h="391300">
                <a:tc>
                  <a:txBody>
                    <a:bodyPr/>
                    <a:lstStyle/>
                    <a:p>
                      <a:pPr algn="l" fontAlgn="b"/>
                      <a:r>
                        <a:rPr lang="en-US" sz="2400" u="none" strike="noStrike">
                          <a:effectLst/>
                        </a:rPr>
                        <a:t>Grand Total</a:t>
                      </a:r>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891</a:t>
                      </a:r>
                      <a:endParaRPr lang="en-US"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78815906"/>
                  </a:ext>
                </a:extLst>
              </a:tr>
            </a:tbl>
          </a:graphicData>
        </a:graphic>
      </p:graphicFrame>
      <p:sp>
        <p:nvSpPr>
          <p:cNvPr id="6" name="TextBox 5">
            <a:extLst>
              <a:ext uri="{FF2B5EF4-FFF2-40B4-BE49-F238E27FC236}">
                <a16:creationId xmlns:a16="http://schemas.microsoft.com/office/drawing/2014/main" id="{C2234158-3AA7-8714-0E2B-7D5FBB3349CE}"/>
              </a:ext>
            </a:extLst>
          </p:cNvPr>
          <p:cNvSpPr txBox="1"/>
          <p:nvPr/>
        </p:nvSpPr>
        <p:spPr>
          <a:xfrm>
            <a:off x="7367658" y="2571644"/>
            <a:ext cx="3867807" cy="3046988"/>
          </a:xfrm>
          <a:prstGeom prst="rect">
            <a:avLst/>
          </a:prstGeom>
          <a:noFill/>
          <a:ln w="28575">
            <a:solidFill>
              <a:srgbClr val="C00000"/>
            </a:solidFill>
          </a:ln>
        </p:spPr>
        <p:txBody>
          <a:bodyPr wrap="square" rtlCol="0">
            <a:spAutoFit/>
          </a:bodyPr>
          <a:lstStyle/>
          <a:p>
            <a:r>
              <a:rPr lang="en-US" sz="2400" b="1" dirty="0"/>
              <a:t>Regardless of age, 276 individual larvae were detected in the footprints of several seamounts.</a:t>
            </a:r>
          </a:p>
          <a:p>
            <a:r>
              <a:rPr lang="en-US" sz="2400" b="1" dirty="0"/>
              <a:t>In other words, larvae were found in groups mostly at deep seamounts that were also clustered.</a:t>
            </a:r>
          </a:p>
        </p:txBody>
      </p:sp>
    </p:spTree>
    <p:extLst>
      <p:ext uri="{BB962C8B-B14F-4D97-AF65-F5344CB8AC3E}">
        <p14:creationId xmlns:p14="http://schemas.microsoft.com/office/powerpoint/2010/main" val="2380920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8" name="Picture 7">
            <a:extLst>
              <a:ext uri="{FF2B5EF4-FFF2-40B4-BE49-F238E27FC236}">
                <a16:creationId xmlns:a16="http://schemas.microsoft.com/office/drawing/2014/main" id="{3E5CA9EC-18F9-4C9D-9EB0-1AEDDCBBFF88}"/>
              </a:ext>
            </a:extLst>
          </p:cNvPr>
          <p:cNvPicPr>
            <a:picLocks noChangeAspect="1"/>
          </p:cNvPicPr>
          <p:nvPr/>
        </p:nvPicPr>
        <p:blipFill>
          <a:blip r:embed="rId5"/>
          <a:stretch>
            <a:fillRect/>
          </a:stretch>
        </p:blipFill>
        <p:spPr>
          <a:xfrm>
            <a:off x="1397120" y="1391737"/>
            <a:ext cx="6441007" cy="4610924"/>
          </a:xfrm>
          <a:prstGeom prst="rect">
            <a:avLst/>
          </a:prstGeom>
        </p:spPr>
      </p:pic>
      <p:sp>
        <p:nvSpPr>
          <p:cNvPr id="9" name="TextBox 8">
            <a:extLst>
              <a:ext uri="{FF2B5EF4-FFF2-40B4-BE49-F238E27FC236}">
                <a16:creationId xmlns:a16="http://schemas.microsoft.com/office/drawing/2014/main" id="{CEB522D0-7637-4963-B8B7-997A8D428D3C}"/>
              </a:ext>
            </a:extLst>
          </p:cNvPr>
          <p:cNvSpPr txBox="1"/>
          <p:nvPr/>
        </p:nvSpPr>
        <p:spPr>
          <a:xfrm>
            <a:off x="7998372" y="1468300"/>
            <a:ext cx="3817325" cy="4708981"/>
          </a:xfrm>
          <a:prstGeom prst="rect">
            <a:avLst/>
          </a:prstGeom>
          <a:noFill/>
          <a:ln w="28575">
            <a:solidFill>
              <a:srgbClr val="C00000"/>
            </a:solidFill>
          </a:ln>
        </p:spPr>
        <p:txBody>
          <a:bodyPr wrap="square" rtlCol="0">
            <a:spAutoFit/>
          </a:bodyPr>
          <a:lstStyle/>
          <a:p>
            <a:r>
              <a:rPr lang="en-US" sz="2000" b="1" dirty="0"/>
              <a:t>Shanks (2009) modelled  pelagic larval duration and dispersal distances for many species. </a:t>
            </a:r>
          </a:p>
          <a:p>
            <a:endParaRPr lang="en-US" sz="2000" b="1" dirty="0"/>
          </a:p>
          <a:p>
            <a:r>
              <a:rPr lang="en-US" sz="2000" b="1" dirty="0"/>
              <a:t>From this, our criteria to nominate a putative spawning area:</a:t>
            </a:r>
          </a:p>
          <a:p>
            <a:pPr marL="342900" indent="-342900">
              <a:buFont typeface="Wingdings" panose="05000000000000000000" pitchFamily="2" charset="2"/>
              <a:buChar char="§"/>
            </a:pPr>
            <a:r>
              <a:rPr lang="en-US" sz="2000" b="1" dirty="0"/>
              <a:t>samples &lt;= 5 days old </a:t>
            </a:r>
          </a:p>
          <a:p>
            <a:pPr marL="342900" indent="-342900">
              <a:buFont typeface="Wingdings" panose="05000000000000000000" pitchFamily="2" charset="2"/>
              <a:buChar char="§"/>
            </a:pPr>
            <a:r>
              <a:rPr lang="en-US" sz="2000" b="1" dirty="0"/>
              <a:t>straight-line movements confined to within 50 </a:t>
            </a:r>
            <a:r>
              <a:rPr lang="en-US" sz="2000" b="1" dirty="0" err="1"/>
              <a:t>nmi</a:t>
            </a:r>
            <a:r>
              <a:rPr lang="en-US" sz="2000" b="1" dirty="0"/>
              <a:t> (93 km) from seamount summits. </a:t>
            </a:r>
          </a:p>
          <a:p>
            <a:pPr marL="342900" indent="-342900">
              <a:buFont typeface="Wingdings" panose="05000000000000000000" pitchFamily="2" charset="2"/>
              <a:buChar char="§"/>
            </a:pPr>
            <a:r>
              <a:rPr lang="en-US" sz="2000" b="1" dirty="0"/>
              <a:t>That is, the maximum distance larvae could travel with an assist from a 0.25 m/sec current travelling in a straight-line for 5 days.</a:t>
            </a:r>
          </a:p>
        </p:txBody>
      </p:sp>
      <p:sp>
        <p:nvSpPr>
          <p:cNvPr id="3" name="TextBox 2">
            <a:extLst>
              <a:ext uri="{FF2B5EF4-FFF2-40B4-BE49-F238E27FC236}">
                <a16:creationId xmlns:a16="http://schemas.microsoft.com/office/drawing/2014/main" id="{245D11D9-3A32-5810-ADD9-B267F3EB3045}"/>
              </a:ext>
            </a:extLst>
          </p:cNvPr>
          <p:cNvSpPr txBox="1"/>
          <p:nvPr/>
        </p:nvSpPr>
        <p:spPr>
          <a:xfrm>
            <a:off x="2252870" y="596348"/>
            <a:ext cx="8695193" cy="523220"/>
          </a:xfrm>
          <a:prstGeom prst="rect">
            <a:avLst/>
          </a:prstGeom>
          <a:noFill/>
        </p:spPr>
        <p:txBody>
          <a:bodyPr wrap="square" rtlCol="0">
            <a:spAutoFit/>
          </a:bodyPr>
          <a:lstStyle/>
          <a:p>
            <a:r>
              <a:rPr lang="en-US" sz="2800" b="1" dirty="0"/>
              <a:t>Examining seamounts as possible spawning locations?</a:t>
            </a:r>
          </a:p>
        </p:txBody>
      </p:sp>
      <p:sp>
        <p:nvSpPr>
          <p:cNvPr id="5" name="TextBox 4">
            <a:extLst>
              <a:ext uri="{FF2B5EF4-FFF2-40B4-BE49-F238E27FC236}">
                <a16:creationId xmlns:a16="http://schemas.microsoft.com/office/drawing/2014/main" id="{841A98B5-907F-8C35-FFD7-410E8AAF33FB}"/>
              </a:ext>
            </a:extLst>
          </p:cNvPr>
          <p:cNvSpPr txBox="1"/>
          <p:nvPr/>
        </p:nvSpPr>
        <p:spPr>
          <a:xfrm>
            <a:off x="2252870" y="6010214"/>
            <a:ext cx="4235669" cy="307777"/>
          </a:xfrm>
          <a:prstGeom prst="rect">
            <a:avLst/>
          </a:prstGeom>
          <a:noFill/>
        </p:spPr>
        <p:txBody>
          <a:bodyPr wrap="square" rtlCol="0">
            <a:spAutoFit/>
          </a:bodyPr>
          <a:lstStyle/>
          <a:p>
            <a:r>
              <a:rPr lang="en-US" sz="1400" b="1" dirty="0"/>
              <a:t>Shanks (2009</a:t>
            </a:r>
            <a:r>
              <a:rPr lang="en-US" sz="1400" dirty="0"/>
              <a:t>)</a:t>
            </a:r>
          </a:p>
        </p:txBody>
      </p:sp>
    </p:spTree>
    <p:extLst>
      <p:ext uri="{BB962C8B-B14F-4D97-AF65-F5344CB8AC3E}">
        <p14:creationId xmlns:p14="http://schemas.microsoft.com/office/powerpoint/2010/main" val="2564791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5" name="Picture 4">
            <a:extLst>
              <a:ext uri="{FF2B5EF4-FFF2-40B4-BE49-F238E27FC236}">
                <a16:creationId xmlns:a16="http://schemas.microsoft.com/office/drawing/2014/main" id="{047B552F-B82B-4D15-F0B9-48D3A477C3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624" y="512864"/>
            <a:ext cx="9301655" cy="5911796"/>
          </a:xfrm>
          <a:prstGeom prst="rect">
            <a:avLst/>
          </a:prstGeom>
        </p:spPr>
      </p:pic>
      <p:grpSp>
        <p:nvGrpSpPr>
          <p:cNvPr id="23" name="Group 22">
            <a:extLst>
              <a:ext uri="{FF2B5EF4-FFF2-40B4-BE49-F238E27FC236}">
                <a16:creationId xmlns:a16="http://schemas.microsoft.com/office/drawing/2014/main" id="{57971C01-06DD-781D-8624-3E335BDFBAB5}"/>
              </a:ext>
            </a:extLst>
          </p:cNvPr>
          <p:cNvGrpSpPr/>
          <p:nvPr/>
        </p:nvGrpSpPr>
        <p:grpSpPr>
          <a:xfrm>
            <a:off x="8509553" y="4130566"/>
            <a:ext cx="1695996" cy="493986"/>
            <a:chOff x="8509553" y="4130566"/>
            <a:chExt cx="1695996" cy="493986"/>
          </a:xfrm>
        </p:grpSpPr>
        <p:cxnSp>
          <p:nvCxnSpPr>
            <p:cNvPr id="8" name="Straight Connector 7">
              <a:extLst>
                <a:ext uri="{FF2B5EF4-FFF2-40B4-BE49-F238E27FC236}">
                  <a16:creationId xmlns:a16="http://schemas.microsoft.com/office/drawing/2014/main" id="{DD25C726-5220-167F-3CB9-B9399FDAFB1E}"/>
                </a:ext>
              </a:extLst>
            </p:cNvPr>
            <p:cNvCxnSpPr>
              <a:cxnSpLocks/>
            </p:cNvCxnSpPr>
            <p:nvPr/>
          </p:nvCxnSpPr>
          <p:spPr>
            <a:xfrm>
              <a:off x="9070433" y="4376787"/>
              <a:ext cx="0" cy="24776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0344D86-2785-0655-1854-48CE08EB679E}"/>
                </a:ext>
              </a:extLst>
            </p:cNvPr>
            <p:cNvCxnSpPr>
              <a:cxnSpLocks/>
            </p:cNvCxnSpPr>
            <p:nvPr/>
          </p:nvCxnSpPr>
          <p:spPr>
            <a:xfrm>
              <a:off x="9070433" y="4386524"/>
              <a:ext cx="113511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6B68843-1431-35B8-0EA5-97A9C48D7C41}"/>
                </a:ext>
              </a:extLst>
            </p:cNvPr>
            <p:cNvSpPr txBox="1"/>
            <p:nvPr/>
          </p:nvSpPr>
          <p:spPr>
            <a:xfrm>
              <a:off x="9459310" y="4130566"/>
              <a:ext cx="567557" cy="246221"/>
            </a:xfrm>
            <a:prstGeom prst="rect">
              <a:avLst/>
            </a:prstGeom>
            <a:noFill/>
          </p:spPr>
          <p:txBody>
            <a:bodyPr wrap="square" rtlCol="0">
              <a:spAutoFit/>
            </a:bodyPr>
            <a:lstStyle/>
            <a:p>
              <a:r>
                <a:rPr lang="en-US" sz="1000" b="1" dirty="0"/>
                <a:t>50 </a:t>
              </a:r>
              <a:r>
                <a:rPr lang="en-US" sz="1000" b="1" dirty="0" err="1"/>
                <a:t>nmi</a:t>
              </a:r>
              <a:endParaRPr lang="en-US" sz="1000" b="1" dirty="0"/>
            </a:p>
          </p:txBody>
        </p:sp>
        <p:sp>
          <p:nvSpPr>
            <p:cNvPr id="18" name="TextBox 17">
              <a:extLst>
                <a:ext uri="{FF2B5EF4-FFF2-40B4-BE49-F238E27FC236}">
                  <a16:creationId xmlns:a16="http://schemas.microsoft.com/office/drawing/2014/main" id="{C459F657-F7A7-010F-2DDB-2DD16BCF4D03}"/>
                </a:ext>
              </a:extLst>
            </p:cNvPr>
            <p:cNvSpPr txBox="1"/>
            <p:nvPr/>
          </p:nvSpPr>
          <p:spPr>
            <a:xfrm>
              <a:off x="8509553" y="4324448"/>
              <a:ext cx="704191" cy="246221"/>
            </a:xfrm>
            <a:prstGeom prst="rect">
              <a:avLst/>
            </a:prstGeom>
            <a:noFill/>
          </p:spPr>
          <p:txBody>
            <a:bodyPr wrap="square" rtlCol="0">
              <a:spAutoFit/>
            </a:bodyPr>
            <a:lstStyle/>
            <a:p>
              <a:r>
                <a:rPr lang="en-US" sz="1000" b="1" dirty="0"/>
                <a:t>10 </a:t>
              </a:r>
              <a:r>
                <a:rPr lang="en-US" sz="1000" b="1" dirty="0" err="1"/>
                <a:t>nmi</a:t>
              </a:r>
              <a:endParaRPr lang="en-US" sz="1000" b="1" dirty="0"/>
            </a:p>
          </p:txBody>
        </p:sp>
      </p:grpSp>
    </p:spTree>
    <p:extLst>
      <p:ext uri="{BB962C8B-B14F-4D97-AF65-F5344CB8AC3E}">
        <p14:creationId xmlns:p14="http://schemas.microsoft.com/office/powerpoint/2010/main" val="3814230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6" name="Picture 5">
            <a:extLst>
              <a:ext uri="{FF2B5EF4-FFF2-40B4-BE49-F238E27FC236}">
                <a16:creationId xmlns:a16="http://schemas.microsoft.com/office/drawing/2014/main" id="{602F4FE2-EBEE-4776-9F1E-C4EE32A828B0}"/>
              </a:ext>
            </a:extLst>
          </p:cNvPr>
          <p:cNvPicPr>
            <a:picLocks noChangeAspect="1"/>
          </p:cNvPicPr>
          <p:nvPr/>
        </p:nvPicPr>
        <p:blipFill>
          <a:blip r:embed="rId5"/>
          <a:stretch>
            <a:fillRect/>
          </a:stretch>
        </p:blipFill>
        <p:spPr>
          <a:xfrm>
            <a:off x="311164" y="1487112"/>
            <a:ext cx="6127736" cy="4637461"/>
          </a:xfrm>
          <a:prstGeom prst="rect">
            <a:avLst/>
          </a:prstGeom>
        </p:spPr>
      </p:pic>
      <p:pic>
        <p:nvPicPr>
          <p:cNvPr id="8" name="Picture 7">
            <a:extLst>
              <a:ext uri="{FF2B5EF4-FFF2-40B4-BE49-F238E27FC236}">
                <a16:creationId xmlns:a16="http://schemas.microsoft.com/office/drawing/2014/main" id="{81F63864-89BB-4881-A376-5FCBB3204647}"/>
              </a:ext>
            </a:extLst>
          </p:cNvPr>
          <p:cNvPicPr>
            <a:picLocks noChangeAspect="1"/>
          </p:cNvPicPr>
          <p:nvPr/>
        </p:nvPicPr>
        <p:blipFill rotWithShape="1">
          <a:blip r:embed="rId6"/>
          <a:srcRect t="5317"/>
          <a:stretch/>
        </p:blipFill>
        <p:spPr>
          <a:xfrm>
            <a:off x="6616700" y="1487112"/>
            <a:ext cx="5137136" cy="4637458"/>
          </a:xfrm>
          <a:prstGeom prst="rect">
            <a:avLst/>
          </a:prstGeom>
        </p:spPr>
      </p:pic>
      <p:sp>
        <p:nvSpPr>
          <p:cNvPr id="3" name="TextBox 2">
            <a:extLst>
              <a:ext uri="{FF2B5EF4-FFF2-40B4-BE49-F238E27FC236}">
                <a16:creationId xmlns:a16="http://schemas.microsoft.com/office/drawing/2014/main" id="{576140F0-4D54-4430-ABCF-92ACCCEA9039}"/>
              </a:ext>
            </a:extLst>
          </p:cNvPr>
          <p:cNvSpPr txBox="1"/>
          <p:nvPr/>
        </p:nvSpPr>
        <p:spPr>
          <a:xfrm>
            <a:off x="1355507" y="303032"/>
            <a:ext cx="10522385" cy="1015663"/>
          </a:xfrm>
          <a:prstGeom prst="rect">
            <a:avLst/>
          </a:prstGeom>
          <a:noFill/>
        </p:spPr>
        <p:txBody>
          <a:bodyPr wrap="square" rtlCol="0">
            <a:spAutoFit/>
          </a:bodyPr>
          <a:lstStyle/>
          <a:p>
            <a:r>
              <a:rPr lang="en-US" sz="2000" b="1" dirty="0"/>
              <a:t>Current vectors around Hawaii have been modelled by Wren &amp; Kobayashi (2016) and Kobayashi (2007).  Kobayashi (2007) suggested Johnston Atoll as a possible source and transport corridor of pelagic larvae to Hawaii</a:t>
            </a:r>
          </a:p>
        </p:txBody>
      </p:sp>
    </p:spTree>
    <p:extLst>
      <p:ext uri="{BB962C8B-B14F-4D97-AF65-F5344CB8AC3E}">
        <p14:creationId xmlns:p14="http://schemas.microsoft.com/office/powerpoint/2010/main" val="3307487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6" name="Picture 5">
            <a:extLst>
              <a:ext uri="{FF2B5EF4-FFF2-40B4-BE49-F238E27FC236}">
                <a16:creationId xmlns:a16="http://schemas.microsoft.com/office/drawing/2014/main" id="{C2B56A62-A73D-4581-A8DC-161B141DDF8E}"/>
              </a:ext>
            </a:extLst>
          </p:cNvPr>
          <p:cNvPicPr>
            <a:picLocks noChangeAspect="1"/>
          </p:cNvPicPr>
          <p:nvPr/>
        </p:nvPicPr>
        <p:blipFill>
          <a:blip r:embed="rId5"/>
          <a:stretch>
            <a:fillRect/>
          </a:stretch>
        </p:blipFill>
        <p:spPr>
          <a:xfrm>
            <a:off x="1493150" y="546538"/>
            <a:ext cx="7116178" cy="5780685"/>
          </a:xfrm>
          <a:prstGeom prst="rect">
            <a:avLst/>
          </a:prstGeom>
        </p:spPr>
      </p:pic>
      <p:sp>
        <p:nvSpPr>
          <p:cNvPr id="3" name="TextBox 2">
            <a:extLst>
              <a:ext uri="{FF2B5EF4-FFF2-40B4-BE49-F238E27FC236}">
                <a16:creationId xmlns:a16="http://schemas.microsoft.com/office/drawing/2014/main" id="{2F516D98-9E63-4052-9302-4CEB327E5D56}"/>
              </a:ext>
            </a:extLst>
          </p:cNvPr>
          <p:cNvSpPr txBox="1"/>
          <p:nvPr/>
        </p:nvSpPr>
        <p:spPr>
          <a:xfrm>
            <a:off x="8753909" y="1079500"/>
            <a:ext cx="3299054" cy="4678204"/>
          </a:xfrm>
          <a:prstGeom prst="rect">
            <a:avLst/>
          </a:prstGeom>
          <a:noFill/>
          <a:ln w="28575">
            <a:solidFill>
              <a:srgbClr val="C00000"/>
            </a:solidFill>
          </a:ln>
        </p:spPr>
        <p:txBody>
          <a:bodyPr wrap="square" rtlCol="0">
            <a:spAutoFit/>
          </a:bodyPr>
          <a:lstStyle/>
          <a:p>
            <a:r>
              <a:rPr lang="en-US" sz="2000" b="1" dirty="0"/>
              <a:t>Using elemental analysis, Wells et al. (2021) recently suggested several regional  spawning areas (BLACK BOXES) for swordfish (</a:t>
            </a:r>
            <a:r>
              <a:rPr lang="en-US" sz="2000" b="1" dirty="0">
                <a:solidFill>
                  <a:srgbClr val="FF0000"/>
                </a:solidFill>
              </a:rPr>
              <a:t>RED BOXES</a:t>
            </a:r>
            <a:r>
              <a:rPr lang="en-US" sz="2000" b="1" dirty="0"/>
              <a:t> are main longline fishing areas).</a:t>
            </a:r>
          </a:p>
          <a:p>
            <a:endParaRPr lang="en-US" sz="2000" b="1" dirty="0"/>
          </a:p>
          <a:p>
            <a:r>
              <a:rPr lang="en-US" sz="2000" b="1" dirty="0"/>
              <a:t>These regional nurseries indicate a degree of concordance with genetically discrete populations in striped marlin outlined in “Next Steps”</a:t>
            </a:r>
          </a:p>
          <a:p>
            <a:endParaRPr lang="en-US" dirty="0"/>
          </a:p>
        </p:txBody>
      </p:sp>
    </p:spTree>
    <p:extLst>
      <p:ext uri="{BB962C8B-B14F-4D97-AF65-F5344CB8AC3E}">
        <p14:creationId xmlns:p14="http://schemas.microsoft.com/office/powerpoint/2010/main" val="4176150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5" name="Picture 4">
            <a:extLst>
              <a:ext uri="{FF2B5EF4-FFF2-40B4-BE49-F238E27FC236}">
                <a16:creationId xmlns:a16="http://schemas.microsoft.com/office/drawing/2014/main" id="{95CF4514-ABDD-8A00-2892-418AEFEAB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490" y="467771"/>
            <a:ext cx="9249104" cy="5835688"/>
          </a:xfrm>
          <a:prstGeom prst="rect">
            <a:avLst/>
          </a:prstGeom>
        </p:spPr>
      </p:pic>
      <p:cxnSp>
        <p:nvCxnSpPr>
          <p:cNvPr id="8" name="Straight Connector 7">
            <a:extLst>
              <a:ext uri="{FF2B5EF4-FFF2-40B4-BE49-F238E27FC236}">
                <a16:creationId xmlns:a16="http://schemas.microsoft.com/office/drawing/2014/main" id="{F10E76E1-DFC8-7808-D252-F8EBB60229C8}"/>
              </a:ext>
            </a:extLst>
          </p:cNvPr>
          <p:cNvCxnSpPr>
            <a:cxnSpLocks/>
          </p:cNvCxnSpPr>
          <p:nvPr/>
        </p:nvCxnSpPr>
        <p:spPr>
          <a:xfrm>
            <a:off x="4740171" y="2842277"/>
            <a:ext cx="0" cy="1952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CC569B37-B6FF-6920-0BCA-D074C0A3326E}"/>
              </a:ext>
            </a:extLst>
          </p:cNvPr>
          <p:cNvGrpSpPr/>
          <p:nvPr/>
        </p:nvGrpSpPr>
        <p:grpSpPr>
          <a:xfrm>
            <a:off x="4179291" y="2596056"/>
            <a:ext cx="1695996" cy="440103"/>
            <a:chOff x="4179291" y="2596056"/>
            <a:chExt cx="1695996" cy="440103"/>
          </a:xfrm>
        </p:grpSpPr>
        <p:cxnSp>
          <p:nvCxnSpPr>
            <p:cNvPr id="9" name="Straight Connector 8">
              <a:extLst>
                <a:ext uri="{FF2B5EF4-FFF2-40B4-BE49-F238E27FC236}">
                  <a16:creationId xmlns:a16="http://schemas.microsoft.com/office/drawing/2014/main" id="{28E321CD-C6DA-BB7D-8FD9-8EB5DD871BCC}"/>
                </a:ext>
              </a:extLst>
            </p:cNvPr>
            <p:cNvCxnSpPr>
              <a:cxnSpLocks/>
            </p:cNvCxnSpPr>
            <p:nvPr/>
          </p:nvCxnSpPr>
          <p:spPr>
            <a:xfrm>
              <a:off x="4740171" y="2852014"/>
              <a:ext cx="113511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9324EB0-6E86-9AA7-A2E0-C56983C97B29}"/>
                </a:ext>
              </a:extLst>
            </p:cNvPr>
            <p:cNvSpPr txBox="1"/>
            <p:nvPr/>
          </p:nvSpPr>
          <p:spPr>
            <a:xfrm>
              <a:off x="5129048" y="2596056"/>
              <a:ext cx="567557" cy="246221"/>
            </a:xfrm>
            <a:prstGeom prst="rect">
              <a:avLst/>
            </a:prstGeom>
            <a:noFill/>
          </p:spPr>
          <p:txBody>
            <a:bodyPr wrap="square" rtlCol="0">
              <a:spAutoFit/>
            </a:bodyPr>
            <a:lstStyle/>
            <a:p>
              <a:r>
                <a:rPr lang="en-US" sz="1000" b="1" dirty="0"/>
                <a:t>50 </a:t>
              </a:r>
              <a:r>
                <a:rPr lang="en-US" sz="1000" b="1" dirty="0" err="1"/>
                <a:t>nmi</a:t>
              </a:r>
              <a:endParaRPr lang="en-US" sz="1000" b="1" dirty="0"/>
            </a:p>
          </p:txBody>
        </p:sp>
        <p:sp>
          <p:nvSpPr>
            <p:cNvPr id="12" name="TextBox 11">
              <a:extLst>
                <a:ext uri="{FF2B5EF4-FFF2-40B4-BE49-F238E27FC236}">
                  <a16:creationId xmlns:a16="http://schemas.microsoft.com/office/drawing/2014/main" id="{247B400D-0A58-C26D-45E2-31D5A90CA7CD}"/>
                </a:ext>
              </a:extLst>
            </p:cNvPr>
            <p:cNvSpPr txBox="1"/>
            <p:nvPr/>
          </p:nvSpPr>
          <p:spPr>
            <a:xfrm>
              <a:off x="4179291" y="2789938"/>
              <a:ext cx="704191" cy="246221"/>
            </a:xfrm>
            <a:prstGeom prst="rect">
              <a:avLst/>
            </a:prstGeom>
            <a:noFill/>
          </p:spPr>
          <p:txBody>
            <a:bodyPr wrap="square" rtlCol="0">
              <a:spAutoFit/>
            </a:bodyPr>
            <a:lstStyle/>
            <a:p>
              <a:r>
                <a:rPr lang="en-US" sz="1000" b="1" dirty="0"/>
                <a:t>10 </a:t>
              </a:r>
              <a:r>
                <a:rPr lang="en-US" sz="1000" b="1" dirty="0" err="1"/>
                <a:t>nmi</a:t>
              </a:r>
              <a:endParaRPr lang="en-US" sz="1000" b="1" dirty="0"/>
            </a:p>
          </p:txBody>
        </p:sp>
      </p:grpSp>
    </p:spTree>
    <p:extLst>
      <p:ext uri="{BB962C8B-B14F-4D97-AF65-F5344CB8AC3E}">
        <p14:creationId xmlns:p14="http://schemas.microsoft.com/office/powerpoint/2010/main" val="53379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12" name="TextBox 11">
            <a:extLst>
              <a:ext uri="{FF2B5EF4-FFF2-40B4-BE49-F238E27FC236}">
                <a16:creationId xmlns:a16="http://schemas.microsoft.com/office/drawing/2014/main" id="{6DB01A4A-5B1B-02B7-9EDF-DA34F0BED227}"/>
              </a:ext>
            </a:extLst>
          </p:cNvPr>
          <p:cNvSpPr txBox="1"/>
          <p:nvPr/>
        </p:nvSpPr>
        <p:spPr>
          <a:xfrm>
            <a:off x="3247697" y="1545021"/>
            <a:ext cx="5812220" cy="1384995"/>
          </a:xfrm>
          <a:prstGeom prst="rect">
            <a:avLst/>
          </a:prstGeom>
          <a:noFill/>
        </p:spPr>
        <p:txBody>
          <a:bodyPr wrap="square" rtlCol="0">
            <a:spAutoFit/>
          </a:bodyPr>
          <a:lstStyle/>
          <a:p>
            <a:pPr algn="ctr"/>
            <a:endParaRPr lang="en-US" sz="2800" b="1" dirty="0"/>
          </a:p>
          <a:p>
            <a:pPr algn="ctr"/>
            <a:endParaRPr lang="en-US" sz="2800" b="1" dirty="0"/>
          </a:p>
          <a:p>
            <a:pPr algn="ctr"/>
            <a:r>
              <a:rPr lang="en-US" sz="2800" b="1" dirty="0"/>
              <a:t>Phase 2 Preliminary Results</a:t>
            </a:r>
          </a:p>
        </p:txBody>
      </p:sp>
    </p:spTree>
    <p:extLst>
      <p:ext uri="{BB962C8B-B14F-4D97-AF65-F5344CB8AC3E}">
        <p14:creationId xmlns:p14="http://schemas.microsoft.com/office/powerpoint/2010/main" val="4214173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3" name="Picture 2">
            <a:extLst>
              <a:ext uri="{FF2B5EF4-FFF2-40B4-BE49-F238E27FC236}">
                <a16:creationId xmlns:a16="http://schemas.microsoft.com/office/drawing/2014/main" id="{979B7950-415A-94C5-1B74-DD69CE683902}"/>
              </a:ext>
            </a:extLst>
          </p:cNvPr>
          <p:cNvPicPr>
            <a:picLocks noChangeAspect="1"/>
          </p:cNvPicPr>
          <p:nvPr/>
        </p:nvPicPr>
        <p:blipFill>
          <a:blip r:embed="rId5"/>
          <a:stretch>
            <a:fillRect/>
          </a:stretch>
        </p:blipFill>
        <p:spPr>
          <a:xfrm>
            <a:off x="1637731" y="541072"/>
            <a:ext cx="2265571" cy="5197348"/>
          </a:xfrm>
          <a:prstGeom prst="rect">
            <a:avLst/>
          </a:prstGeom>
        </p:spPr>
      </p:pic>
      <p:pic>
        <p:nvPicPr>
          <p:cNvPr id="5" name="Picture 4">
            <a:extLst>
              <a:ext uri="{FF2B5EF4-FFF2-40B4-BE49-F238E27FC236}">
                <a16:creationId xmlns:a16="http://schemas.microsoft.com/office/drawing/2014/main" id="{EAE2A3A4-32AC-5D81-7876-3E44E5206872}"/>
              </a:ext>
            </a:extLst>
          </p:cNvPr>
          <p:cNvPicPr>
            <a:picLocks noChangeAspect="1"/>
          </p:cNvPicPr>
          <p:nvPr/>
        </p:nvPicPr>
        <p:blipFill rotWithShape="1">
          <a:blip r:embed="rId6"/>
          <a:srcRect l="26759" t="10948" r="28419"/>
          <a:stretch/>
        </p:blipFill>
        <p:spPr>
          <a:xfrm>
            <a:off x="4162973" y="545318"/>
            <a:ext cx="3866053" cy="5370569"/>
          </a:xfrm>
          <a:prstGeom prst="rect">
            <a:avLst/>
          </a:prstGeom>
        </p:spPr>
      </p:pic>
      <p:sp>
        <p:nvSpPr>
          <p:cNvPr id="6" name="TextBox 5">
            <a:extLst>
              <a:ext uri="{FF2B5EF4-FFF2-40B4-BE49-F238E27FC236}">
                <a16:creationId xmlns:a16="http://schemas.microsoft.com/office/drawing/2014/main" id="{A61911E0-5640-2801-CB98-85718095B607}"/>
              </a:ext>
            </a:extLst>
          </p:cNvPr>
          <p:cNvSpPr txBox="1"/>
          <p:nvPr/>
        </p:nvSpPr>
        <p:spPr>
          <a:xfrm>
            <a:off x="8096422" y="529037"/>
            <a:ext cx="3866054" cy="707886"/>
          </a:xfrm>
          <a:prstGeom prst="rect">
            <a:avLst/>
          </a:prstGeom>
          <a:noFill/>
        </p:spPr>
        <p:txBody>
          <a:bodyPr wrap="square" rtlCol="0">
            <a:spAutoFit/>
          </a:bodyPr>
          <a:lstStyle/>
          <a:p>
            <a:pPr algn="ctr"/>
            <a:r>
              <a:rPr lang="en-US" sz="2000" b="1" dirty="0"/>
              <a:t>Tracking Larval Fish Movements</a:t>
            </a:r>
          </a:p>
          <a:p>
            <a:pPr algn="ctr"/>
            <a:r>
              <a:rPr lang="en-US" sz="2000" b="1" dirty="0"/>
              <a:t>with Ocean Circulation Models</a:t>
            </a:r>
          </a:p>
        </p:txBody>
      </p:sp>
      <p:sp>
        <p:nvSpPr>
          <p:cNvPr id="8" name="TextBox 7">
            <a:extLst>
              <a:ext uri="{FF2B5EF4-FFF2-40B4-BE49-F238E27FC236}">
                <a16:creationId xmlns:a16="http://schemas.microsoft.com/office/drawing/2014/main" id="{109BB439-EEE0-C2B3-FFFC-99A836DB8FB8}"/>
              </a:ext>
            </a:extLst>
          </p:cNvPr>
          <p:cNvSpPr txBox="1"/>
          <p:nvPr/>
        </p:nvSpPr>
        <p:spPr>
          <a:xfrm>
            <a:off x="8029026" y="1530735"/>
            <a:ext cx="4377408" cy="3416320"/>
          </a:xfrm>
          <a:prstGeom prst="rect">
            <a:avLst/>
          </a:prstGeom>
          <a:noFill/>
        </p:spPr>
        <p:txBody>
          <a:bodyPr wrap="square" rtlCol="0">
            <a:spAutoFit/>
          </a:bodyPr>
          <a:lstStyle/>
          <a:p>
            <a:pPr marL="285750" indent="-285750">
              <a:buFont typeface="Arial" panose="020B0604020202020204" pitchFamily="34" charset="0"/>
              <a:buChar char="•"/>
            </a:pPr>
            <a:r>
              <a:rPr lang="en-US" dirty="0"/>
              <a:t>In 2017, four larval </a:t>
            </a:r>
            <a:r>
              <a:rPr lang="en-US" dirty="0" err="1"/>
              <a:t>istiophoridae</a:t>
            </a:r>
            <a:r>
              <a:rPr lang="en-US" dirty="0"/>
              <a:t> were captured west of Hawai’i</a:t>
            </a:r>
          </a:p>
          <a:p>
            <a:endParaRPr lang="en-US" dirty="0"/>
          </a:p>
          <a:p>
            <a:pPr marL="285750" indent="-285750">
              <a:buFont typeface="Arial" panose="020B0604020202020204" pitchFamily="34" charset="0"/>
              <a:buChar char="•"/>
            </a:pPr>
            <a:r>
              <a:rPr lang="en-US" dirty="0"/>
              <a:t>Catch locations are approximately at the tow sites (a, b, c, and d, far left)</a:t>
            </a:r>
          </a:p>
          <a:p>
            <a:endParaRPr lang="en-US" dirty="0"/>
          </a:p>
          <a:p>
            <a:pPr marL="285750" indent="-285750">
              <a:buFont typeface="Arial" panose="020B0604020202020204" pitchFamily="34" charset="0"/>
              <a:buChar char="•"/>
            </a:pPr>
            <a:r>
              <a:rPr lang="en-US" dirty="0"/>
              <a:t>Dates of capture are unknown</a:t>
            </a:r>
          </a:p>
          <a:p>
            <a:endParaRPr lang="en-US" dirty="0"/>
          </a:p>
          <a:p>
            <a:pPr marL="285750" indent="-285750">
              <a:buFont typeface="Arial" panose="020B0604020202020204" pitchFamily="34" charset="0"/>
              <a:buChar char="•"/>
            </a:pPr>
            <a:r>
              <a:rPr lang="en-US" dirty="0"/>
              <a:t>They measured 12-14 mm in size</a:t>
            </a:r>
          </a:p>
          <a:p>
            <a:endParaRPr lang="en-US" dirty="0"/>
          </a:p>
          <a:p>
            <a:pPr marL="285750" indent="-285750">
              <a:buFont typeface="Arial" panose="020B0604020202020204" pitchFamily="34" charset="0"/>
              <a:buChar char="•"/>
            </a:pPr>
            <a:r>
              <a:rPr lang="en-US" dirty="0"/>
              <a:t>Estimated ages are 19-21 days (from Phase 1)</a:t>
            </a:r>
          </a:p>
        </p:txBody>
      </p:sp>
      <p:sp>
        <p:nvSpPr>
          <p:cNvPr id="9" name="TextBox 8">
            <a:extLst>
              <a:ext uri="{FF2B5EF4-FFF2-40B4-BE49-F238E27FC236}">
                <a16:creationId xmlns:a16="http://schemas.microsoft.com/office/drawing/2014/main" id="{6A4FDB21-584D-4191-D039-DFA15532EF91}"/>
              </a:ext>
            </a:extLst>
          </p:cNvPr>
          <p:cNvSpPr txBox="1"/>
          <p:nvPr/>
        </p:nvSpPr>
        <p:spPr>
          <a:xfrm>
            <a:off x="4416821" y="5871841"/>
            <a:ext cx="3358355" cy="646331"/>
          </a:xfrm>
          <a:prstGeom prst="rect">
            <a:avLst/>
          </a:prstGeom>
          <a:noFill/>
        </p:spPr>
        <p:txBody>
          <a:bodyPr wrap="none" rtlCol="0">
            <a:spAutoFit/>
          </a:bodyPr>
          <a:lstStyle/>
          <a:p>
            <a:r>
              <a:rPr lang="en-US" dirty="0"/>
              <a:t>Model placement of catch sites of</a:t>
            </a:r>
          </a:p>
          <a:p>
            <a:r>
              <a:rPr lang="en-US" dirty="0"/>
              <a:t>Larval </a:t>
            </a:r>
            <a:r>
              <a:rPr lang="en-US" dirty="0" err="1"/>
              <a:t>Istiophoridae</a:t>
            </a:r>
            <a:endParaRPr lang="en-US" dirty="0"/>
          </a:p>
        </p:txBody>
      </p:sp>
      <p:sp>
        <p:nvSpPr>
          <p:cNvPr id="11" name="TextBox 10">
            <a:extLst>
              <a:ext uri="{FF2B5EF4-FFF2-40B4-BE49-F238E27FC236}">
                <a16:creationId xmlns:a16="http://schemas.microsoft.com/office/drawing/2014/main" id="{27215226-4F8D-50FA-44CA-F3EFE80FDF1F}"/>
              </a:ext>
            </a:extLst>
          </p:cNvPr>
          <p:cNvSpPr txBox="1"/>
          <p:nvPr/>
        </p:nvSpPr>
        <p:spPr>
          <a:xfrm>
            <a:off x="1637731" y="5809006"/>
            <a:ext cx="3477104" cy="615553"/>
          </a:xfrm>
          <a:prstGeom prst="rect">
            <a:avLst/>
          </a:prstGeom>
          <a:noFill/>
        </p:spPr>
        <p:txBody>
          <a:bodyPr wrap="square" rtlCol="0">
            <a:spAutoFit/>
          </a:bodyPr>
          <a:lstStyle/>
          <a:p>
            <a:r>
              <a:rPr lang="en-US" sz="1600" dirty="0"/>
              <a:t>Sites of tows (2016-2018)</a:t>
            </a:r>
          </a:p>
          <a:p>
            <a:r>
              <a:rPr lang="en-US" sz="1600" dirty="0"/>
              <a:t>from Gove et al. (2019</a:t>
            </a:r>
            <a:r>
              <a:rPr lang="en-US" dirty="0"/>
              <a:t>)</a:t>
            </a:r>
          </a:p>
        </p:txBody>
      </p:sp>
    </p:spTree>
    <p:extLst>
      <p:ext uri="{BB962C8B-B14F-4D97-AF65-F5344CB8AC3E}">
        <p14:creationId xmlns:p14="http://schemas.microsoft.com/office/powerpoint/2010/main" val="2900034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3" name="Picture 2">
            <a:extLst>
              <a:ext uri="{FF2B5EF4-FFF2-40B4-BE49-F238E27FC236}">
                <a16:creationId xmlns:a16="http://schemas.microsoft.com/office/drawing/2014/main" id="{21D84B7F-1A89-4259-8C26-F32C873661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339" y="1078010"/>
            <a:ext cx="4563520" cy="4392497"/>
          </a:xfrm>
          <a:prstGeom prst="rect">
            <a:avLst/>
          </a:prstGeom>
          <a:noFill/>
          <a:extLst>
            <a:ext uri="{909E8E84-426E-40DD-AFC4-6F175D3DCCD1}">
              <a14:hiddenFill xmlns:a14="http://schemas.microsoft.com/office/drawing/2010/main">
                <a:solidFill>
                  <a:srgbClr val="FFFFFF"/>
                </a:solidFill>
              </a14:hiddenFill>
            </a:ext>
          </a:extLst>
        </p:spPr>
      </p:pic>
      <p:pic>
        <p:nvPicPr>
          <p:cNvPr id="5" name="pacioos_test.mp4">
            <a:hlinkClick r:id="" action="ppaction://media"/>
            <a:extLst>
              <a:ext uri="{FF2B5EF4-FFF2-40B4-BE49-F238E27FC236}">
                <a16:creationId xmlns:a16="http://schemas.microsoft.com/office/drawing/2014/main" id="{95D21C68-FA84-CB5D-B584-9812E34197C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5347" r="20001"/>
          <a:stretch/>
        </p:blipFill>
        <p:spPr>
          <a:xfrm>
            <a:off x="6457680" y="1543398"/>
            <a:ext cx="5100982" cy="4289372"/>
          </a:xfrm>
          <a:prstGeom prst="rect">
            <a:avLst/>
          </a:prstGeom>
        </p:spPr>
      </p:pic>
      <p:sp>
        <p:nvSpPr>
          <p:cNvPr id="6" name="TextBox 5">
            <a:extLst>
              <a:ext uri="{FF2B5EF4-FFF2-40B4-BE49-F238E27FC236}">
                <a16:creationId xmlns:a16="http://schemas.microsoft.com/office/drawing/2014/main" id="{141DA94A-32B0-6DEC-521F-F8D76316D339}"/>
              </a:ext>
            </a:extLst>
          </p:cNvPr>
          <p:cNvSpPr txBox="1"/>
          <p:nvPr/>
        </p:nvSpPr>
        <p:spPr>
          <a:xfrm>
            <a:off x="6096000" y="529037"/>
            <a:ext cx="5866476" cy="954107"/>
          </a:xfrm>
          <a:prstGeom prst="rect">
            <a:avLst/>
          </a:prstGeom>
          <a:noFill/>
        </p:spPr>
        <p:txBody>
          <a:bodyPr wrap="square" rtlCol="0">
            <a:spAutoFit/>
          </a:bodyPr>
          <a:lstStyle/>
          <a:p>
            <a:pPr algn="ctr"/>
            <a:r>
              <a:rPr lang="en-US" sz="2800" b="1" dirty="0"/>
              <a:t>Tracking Larval Fish Movements</a:t>
            </a:r>
          </a:p>
          <a:p>
            <a:pPr algn="ctr"/>
            <a:r>
              <a:rPr lang="en-US" sz="2800" b="1" dirty="0"/>
              <a:t>with Ocean Circulation Models</a:t>
            </a:r>
          </a:p>
        </p:txBody>
      </p:sp>
      <p:sp>
        <p:nvSpPr>
          <p:cNvPr id="8" name="TextBox 7">
            <a:extLst>
              <a:ext uri="{FF2B5EF4-FFF2-40B4-BE49-F238E27FC236}">
                <a16:creationId xmlns:a16="http://schemas.microsoft.com/office/drawing/2014/main" id="{35416244-BE0C-392A-F06F-1694429BE4A7}"/>
              </a:ext>
            </a:extLst>
          </p:cNvPr>
          <p:cNvSpPr txBox="1"/>
          <p:nvPr/>
        </p:nvSpPr>
        <p:spPr>
          <a:xfrm>
            <a:off x="527322" y="5652734"/>
            <a:ext cx="5207000" cy="646331"/>
          </a:xfrm>
          <a:prstGeom prst="rect">
            <a:avLst/>
          </a:prstGeom>
          <a:noFill/>
        </p:spPr>
        <p:txBody>
          <a:bodyPr wrap="square" rtlCol="0">
            <a:spAutoFit/>
          </a:bodyPr>
          <a:lstStyle/>
          <a:p>
            <a:r>
              <a:rPr lang="en-US" dirty="0"/>
              <a:t>Particle positions after 21 days of tracking </a:t>
            </a:r>
            <a:r>
              <a:rPr lang="en-US" b="1" dirty="0"/>
              <a:t>backward</a:t>
            </a:r>
            <a:r>
              <a:rPr lang="en-US" dirty="0"/>
              <a:t> in time, assuming a catch date of </a:t>
            </a:r>
            <a:r>
              <a:rPr lang="en-US" u="sng" dirty="0"/>
              <a:t>31 May 2017</a:t>
            </a:r>
          </a:p>
        </p:txBody>
      </p:sp>
    </p:spTree>
    <p:extLst>
      <p:ext uri="{BB962C8B-B14F-4D97-AF65-F5344CB8AC3E}">
        <p14:creationId xmlns:p14="http://schemas.microsoft.com/office/powerpoint/2010/main" val="17888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3" name="Picture 2">
            <a:extLst>
              <a:ext uri="{FF2B5EF4-FFF2-40B4-BE49-F238E27FC236}">
                <a16:creationId xmlns:a16="http://schemas.microsoft.com/office/drawing/2014/main" id="{2D0DAFE8-B2DD-3519-9CD0-9F3B33274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818" y="983677"/>
            <a:ext cx="6400800" cy="39234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5A41FD-E1F8-5615-B43A-1F3896C4BDD7}"/>
              </a:ext>
            </a:extLst>
          </p:cNvPr>
          <p:cNvSpPr txBox="1"/>
          <p:nvPr/>
        </p:nvSpPr>
        <p:spPr>
          <a:xfrm>
            <a:off x="804718" y="5227992"/>
            <a:ext cx="5207000" cy="646331"/>
          </a:xfrm>
          <a:prstGeom prst="rect">
            <a:avLst/>
          </a:prstGeom>
          <a:noFill/>
        </p:spPr>
        <p:txBody>
          <a:bodyPr wrap="square" rtlCol="0">
            <a:spAutoFit/>
          </a:bodyPr>
          <a:lstStyle/>
          <a:p>
            <a:r>
              <a:rPr lang="en-US" dirty="0"/>
              <a:t>Particle positions after 21 days of tracking </a:t>
            </a:r>
            <a:r>
              <a:rPr lang="en-US" b="1" dirty="0"/>
              <a:t>backward</a:t>
            </a:r>
            <a:r>
              <a:rPr lang="en-US" dirty="0"/>
              <a:t> in time, assuming a catch date of </a:t>
            </a:r>
            <a:r>
              <a:rPr lang="en-US" u="sng" dirty="0"/>
              <a:t>21 May 2017</a:t>
            </a:r>
          </a:p>
        </p:txBody>
      </p:sp>
      <p:sp>
        <p:nvSpPr>
          <p:cNvPr id="6" name="TextBox 5">
            <a:extLst>
              <a:ext uri="{FF2B5EF4-FFF2-40B4-BE49-F238E27FC236}">
                <a16:creationId xmlns:a16="http://schemas.microsoft.com/office/drawing/2014/main" id="{20AD346A-B983-A30C-00A2-8278E8B2D1F7}"/>
              </a:ext>
            </a:extLst>
          </p:cNvPr>
          <p:cNvSpPr txBox="1"/>
          <p:nvPr/>
        </p:nvSpPr>
        <p:spPr>
          <a:xfrm>
            <a:off x="7233828" y="462409"/>
            <a:ext cx="4191479" cy="1815882"/>
          </a:xfrm>
          <a:prstGeom prst="rect">
            <a:avLst/>
          </a:prstGeom>
          <a:noFill/>
        </p:spPr>
        <p:txBody>
          <a:bodyPr wrap="square" rtlCol="0">
            <a:spAutoFit/>
          </a:bodyPr>
          <a:lstStyle/>
          <a:p>
            <a:r>
              <a:rPr lang="en-US" sz="2800" b="1" dirty="0"/>
              <a:t>Particle positions at the end of the trajectories may be considered as possible spawning regions</a:t>
            </a:r>
          </a:p>
        </p:txBody>
      </p:sp>
      <p:sp>
        <p:nvSpPr>
          <p:cNvPr id="8" name="TextBox 7">
            <a:extLst>
              <a:ext uri="{FF2B5EF4-FFF2-40B4-BE49-F238E27FC236}">
                <a16:creationId xmlns:a16="http://schemas.microsoft.com/office/drawing/2014/main" id="{C9D2E852-DF5E-9861-7863-F0A86285275C}"/>
              </a:ext>
            </a:extLst>
          </p:cNvPr>
          <p:cNvSpPr txBox="1"/>
          <p:nvPr/>
        </p:nvSpPr>
        <p:spPr>
          <a:xfrm>
            <a:off x="7233828" y="2148274"/>
            <a:ext cx="4377408" cy="3970318"/>
          </a:xfrm>
          <a:prstGeom prst="rect">
            <a:avLst/>
          </a:prstGeom>
          <a:noFill/>
        </p:spPr>
        <p:txBody>
          <a:bodyPr wrap="square" rtlCol="0">
            <a:spAutoFit/>
          </a:bodyPr>
          <a:lstStyle/>
          <a:p>
            <a:endParaRPr lang="en-US" b="1" dirty="0"/>
          </a:p>
          <a:p>
            <a:r>
              <a:rPr lang="en-US" b="1" dirty="0"/>
              <a:t>However</a:t>
            </a:r>
            <a:r>
              <a:rPr lang="en-US" dirty="0"/>
              <a:t>,</a:t>
            </a:r>
          </a:p>
          <a:p>
            <a:pPr marL="285750" indent="-285750">
              <a:buFont typeface="Arial" panose="020B0604020202020204" pitchFamily="34" charset="0"/>
              <a:buChar char="•"/>
            </a:pPr>
            <a:r>
              <a:rPr lang="en-US" dirty="0"/>
              <a:t>Variability of the flow field is high from active generation and propagation of ocean eddies west of Hawai’i</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Ocean models produce estimates of ocean conditions</a:t>
            </a:r>
          </a:p>
          <a:p>
            <a:endParaRPr lang="en-US" dirty="0"/>
          </a:p>
          <a:p>
            <a:pPr marL="285750" indent="-285750">
              <a:buFont typeface="Arial" panose="020B0604020202020204" pitchFamily="34" charset="0"/>
              <a:buChar char="•"/>
            </a:pPr>
            <a:r>
              <a:rPr lang="en-US" dirty="0"/>
              <a:t>Ages of Larvae are also estimates</a:t>
            </a:r>
          </a:p>
          <a:p>
            <a:endParaRPr lang="en-US" dirty="0"/>
          </a:p>
          <a:p>
            <a:r>
              <a:rPr lang="en-US" b="1" dirty="0"/>
              <a:t>Therefore</a:t>
            </a:r>
            <a:r>
              <a:rPr lang="en-US" dirty="0"/>
              <a:t>,</a:t>
            </a:r>
          </a:p>
          <a:p>
            <a:pPr marL="285750" indent="-285750">
              <a:buFont typeface="Arial" panose="020B0604020202020204" pitchFamily="34" charset="0"/>
              <a:buChar char="•"/>
            </a:pPr>
            <a:r>
              <a:rPr lang="en-US" dirty="0"/>
              <a:t>Ensemble simulations are necessary to determine likely spawning regions</a:t>
            </a:r>
          </a:p>
        </p:txBody>
      </p:sp>
    </p:spTree>
    <p:extLst>
      <p:ext uri="{BB962C8B-B14F-4D97-AF65-F5344CB8AC3E}">
        <p14:creationId xmlns:p14="http://schemas.microsoft.com/office/powerpoint/2010/main" val="3919286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6" name="Picture 5">
            <a:extLst>
              <a:ext uri="{FF2B5EF4-FFF2-40B4-BE49-F238E27FC236}">
                <a16:creationId xmlns:a16="http://schemas.microsoft.com/office/drawing/2014/main" id="{979F8B31-4DDC-40BD-A101-CB0FB50008CD}"/>
              </a:ext>
            </a:extLst>
          </p:cNvPr>
          <p:cNvPicPr>
            <a:picLocks noChangeAspect="1"/>
          </p:cNvPicPr>
          <p:nvPr/>
        </p:nvPicPr>
        <p:blipFill rotWithShape="1">
          <a:blip r:embed="rId5">
            <a:extLst>
              <a:ext uri="{28A0092B-C50C-407E-A947-70E740481C1C}">
                <a14:useLocalDpi xmlns:a14="http://schemas.microsoft.com/office/drawing/2010/main" val="0"/>
              </a:ext>
            </a:extLst>
          </a:blip>
          <a:srcRect t="4492" r="10207" b="4643"/>
          <a:stretch/>
        </p:blipFill>
        <p:spPr bwMode="auto">
          <a:xfrm>
            <a:off x="1" y="1514841"/>
            <a:ext cx="3942598" cy="4708265"/>
          </a:xfrm>
          <a:prstGeom prst="rect">
            <a:avLst/>
          </a:prstGeom>
          <a:noFill/>
        </p:spPr>
      </p:pic>
      <p:sp>
        <p:nvSpPr>
          <p:cNvPr id="5" name="TextBox 4">
            <a:extLst>
              <a:ext uri="{FF2B5EF4-FFF2-40B4-BE49-F238E27FC236}">
                <a16:creationId xmlns:a16="http://schemas.microsoft.com/office/drawing/2014/main" id="{FAB1F5F2-AFF9-4563-9560-85CFF273FE25}"/>
              </a:ext>
            </a:extLst>
          </p:cNvPr>
          <p:cNvSpPr txBox="1"/>
          <p:nvPr/>
        </p:nvSpPr>
        <p:spPr>
          <a:xfrm>
            <a:off x="622300" y="338606"/>
            <a:ext cx="11118523" cy="1261884"/>
          </a:xfrm>
          <a:prstGeom prst="rect">
            <a:avLst/>
          </a:prstGeom>
          <a:noFill/>
        </p:spPr>
        <p:txBody>
          <a:bodyPr wrap="square" rtlCol="0">
            <a:spAutoFit/>
          </a:bodyPr>
          <a:lstStyle/>
          <a:p>
            <a:pPr algn="ctr"/>
            <a:r>
              <a:rPr lang="en-US" sz="2800" b="1" dirty="0"/>
              <a:t>Phase 1</a:t>
            </a:r>
          </a:p>
          <a:p>
            <a:r>
              <a:rPr lang="en-US" sz="2400" b="1" dirty="0"/>
              <a:t>Search  literature                                    Data extraction                           Create database</a:t>
            </a:r>
          </a:p>
          <a:p>
            <a:r>
              <a:rPr lang="en-US" sz="2400" b="1" dirty="0"/>
              <a:t>                                                                                                                        </a:t>
            </a:r>
            <a:r>
              <a:rPr lang="en-US" b="1" dirty="0"/>
              <a:t>~80% of available data</a:t>
            </a:r>
          </a:p>
        </p:txBody>
      </p:sp>
      <p:pic>
        <p:nvPicPr>
          <p:cNvPr id="9" name="Picture 8">
            <a:extLst>
              <a:ext uri="{FF2B5EF4-FFF2-40B4-BE49-F238E27FC236}">
                <a16:creationId xmlns:a16="http://schemas.microsoft.com/office/drawing/2014/main" id="{8B1F55DE-DECA-305E-71C5-DBB3C5B1CB1C}"/>
              </a:ext>
            </a:extLst>
          </p:cNvPr>
          <p:cNvPicPr>
            <a:picLocks noChangeAspect="1"/>
          </p:cNvPicPr>
          <p:nvPr/>
        </p:nvPicPr>
        <p:blipFill rotWithShape="1">
          <a:blip r:embed="rId6"/>
          <a:srcRect b="8510"/>
          <a:stretch/>
        </p:blipFill>
        <p:spPr>
          <a:xfrm>
            <a:off x="4331046" y="1575866"/>
            <a:ext cx="3524658" cy="4547959"/>
          </a:xfrm>
          <a:prstGeom prst="rect">
            <a:avLst/>
          </a:prstGeom>
        </p:spPr>
      </p:pic>
      <p:pic>
        <p:nvPicPr>
          <p:cNvPr id="11" name="Picture 10">
            <a:extLst>
              <a:ext uri="{FF2B5EF4-FFF2-40B4-BE49-F238E27FC236}">
                <a16:creationId xmlns:a16="http://schemas.microsoft.com/office/drawing/2014/main" id="{C647F8F8-A9B3-5F6E-9966-844C2648F3E9}"/>
              </a:ext>
            </a:extLst>
          </p:cNvPr>
          <p:cNvPicPr>
            <a:picLocks noChangeAspect="1"/>
          </p:cNvPicPr>
          <p:nvPr/>
        </p:nvPicPr>
        <p:blipFill>
          <a:blip r:embed="rId7"/>
          <a:stretch>
            <a:fillRect/>
          </a:stretch>
        </p:blipFill>
        <p:spPr>
          <a:xfrm>
            <a:off x="8528305" y="1575866"/>
            <a:ext cx="3212518" cy="4647240"/>
          </a:xfrm>
          <a:prstGeom prst="rect">
            <a:avLst/>
          </a:prstGeom>
        </p:spPr>
      </p:pic>
      <p:sp>
        <p:nvSpPr>
          <p:cNvPr id="12" name="Arrow: Right 11">
            <a:extLst>
              <a:ext uri="{FF2B5EF4-FFF2-40B4-BE49-F238E27FC236}">
                <a16:creationId xmlns:a16="http://schemas.microsoft.com/office/drawing/2014/main" id="{E69DBCCA-A392-B176-CABB-A8944B17A100}"/>
              </a:ext>
            </a:extLst>
          </p:cNvPr>
          <p:cNvSpPr/>
          <p:nvPr/>
        </p:nvSpPr>
        <p:spPr>
          <a:xfrm>
            <a:off x="3647619" y="3665873"/>
            <a:ext cx="68342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Arrow: Right 12">
            <a:extLst>
              <a:ext uri="{FF2B5EF4-FFF2-40B4-BE49-F238E27FC236}">
                <a16:creationId xmlns:a16="http://schemas.microsoft.com/office/drawing/2014/main" id="{97DE7DD8-F22E-49F0-7F88-AB595BB1B0DC}"/>
              </a:ext>
            </a:extLst>
          </p:cNvPr>
          <p:cNvSpPr/>
          <p:nvPr/>
        </p:nvSpPr>
        <p:spPr>
          <a:xfrm>
            <a:off x="7844878" y="3665873"/>
            <a:ext cx="683427"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54736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5" name="Picture 4">
            <a:extLst>
              <a:ext uri="{FF2B5EF4-FFF2-40B4-BE49-F238E27FC236}">
                <a16:creationId xmlns:a16="http://schemas.microsoft.com/office/drawing/2014/main" id="{0E233C9D-B597-A668-1486-FE6966FEE484}"/>
              </a:ext>
            </a:extLst>
          </p:cNvPr>
          <p:cNvPicPr>
            <a:picLocks noChangeAspect="1"/>
          </p:cNvPicPr>
          <p:nvPr/>
        </p:nvPicPr>
        <p:blipFill rotWithShape="1">
          <a:blip r:embed="rId5">
            <a:extLst>
              <a:ext uri="{28A0092B-C50C-407E-A947-70E740481C1C}">
                <a14:useLocalDpi xmlns:a14="http://schemas.microsoft.com/office/drawing/2010/main" val="0"/>
              </a:ext>
            </a:extLst>
          </a:blip>
          <a:srcRect l="7560" t="8546" r="14027" b="3465"/>
          <a:stretch/>
        </p:blipFill>
        <p:spPr>
          <a:xfrm>
            <a:off x="285751" y="1012161"/>
            <a:ext cx="3760732" cy="4789547"/>
          </a:xfrm>
          <a:prstGeom prst="rect">
            <a:avLst/>
          </a:prstGeom>
        </p:spPr>
      </p:pic>
      <p:pic>
        <p:nvPicPr>
          <p:cNvPr id="8" name="Picture 7">
            <a:extLst>
              <a:ext uri="{FF2B5EF4-FFF2-40B4-BE49-F238E27FC236}">
                <a16:creationId xmlns:a16="http://schemas.microsoft.com/office/drawing/2014/main" id="{0B7722C0-6BC0-544E-26F0-DAC3C629C886}"/>
              </a:ext>
            </a:extLst>
          </p:cNvPr>
          <p:cNvPicPr>
            <a:picLocks noChangeAspect="1"/>
          </p:cNvPicPr>
          <p:nvPr/>
        </p:nvPicPr>
        <p:blipFill rotWithShape="1">
          <a:blip r:embed="rId6">
            <a:extLst>
              <a:ext uri="{28A0092B-C50C-407E-A947-70E740481C1C}">
                <a14:useLocalDpi xmlns:a14="http://schemas.microsoft.com/office/drawing/2010/main" val="0"/>
              </a:ext>
            </a:extLst>
          </a:blip>
          <a:srcRect l="8907" t="8546" r="15105" b="3544"/>
          <a:stretch/>
        </p:blipFill>
        <p:spPr>
          <a:xfrm>
            <a:off x="4120055" y="1012161"/>
            <a:ext cx="3760732" cy="4789542"/>
          </a:xfrm>
          <a:prstGeom prst="rect">
            <a:avLst/>
          </a:prstGeom>
        </p:spPr>
      </p:pic>
      <p:pic>
        <p:nvPicPr>
          <p:cNvPr id="11" name="Picture 10">
            <a:extLst>
              <a:ext uri="{FF2B5EF4-FFF2-40B4-BE49-F238E27FC236}">
                <a16:creationId xmlns:a16="http://schemas.microsoft.com/office/drawing/2014/main" id="{D1DE67BF-6582-3EF0-2454-AE173395DF0F}"/>
              </a:ext>
            </a:extLst>
          </p:cNvPr>
          <p:cNvPicPr>
            <a:picLocks noChangeAspect="1"/>
          </p:cNvPicPr>
          <p:nvPr/>
        </p:nvPicPr>
        <p:blipFill rotWithShape="1">
          <a:blip r:embed="rId7">
            <a:extLst>
              <a:ext uri="{28A0092B-C50C-407E-A947-70E740481C1C}">
                <a14:useLocalDpi xmlns:a14="http://schemas.microsoft.com/office/drawing/2010/main" val="0"/>
              </a:ext>
            </a:extLst>
          </a:blip>
          <a:srcRect l="9920" t="8344" r="9966" b="4189"/>
          <a:stretch/>
        </p:blipFill>
        <p:spPr>
          <a:xfrm>
            <a:off x="7954359" y="1012160"/>
            <a:ext cx="3760732" cy="4789535"/>
          </a:xfrm>
          <a:prstGeom prst="rect">
            <a:avLst/>
          </a:prstGeom>
        </p:spPr>
      </p:pic>
      <p:sp>
        <p:nvSpPr>
          <p:cNvPr id="12" name="TextBox 11">
            <a:extLst>
              <a:ext uri="{FF2B5EF4-FFF2-40B4-BE49-F238E27FC236}">
                <a16:creationId xmlns:a16="http://schemas.microsoft.com/office/drawing/2014/main" id="{B46078DC-1FE3-6992-7B49-B416D29EBE5F}"/>
              </a:ext>
            </a:extLst>
          </p:cNvPr>
          <p:cNvSpPr txBox="1"/>
          <p:nvPr/>
        </p:nvSpPr>
        <p:spPr>
          <a:xfrm>
            <a:off x="2354317" y="462455"/>
            <a:ext cx="8050924" cy="461665"/>
          </a:xfrm>
          <a:prstGeom prst="rect">
            <a:avLst/>
          </a:prstGeom>
          <a:noFill/>
        </p:spPr>
        <p:txBody>
          <a:bodyPr wrap="square" rtlCol="0">
            <a:spAutoFit/>
          </a:bodyPr>
          <a:lstStyle/>
          <a:p>
            <a:r>
              <a:rPr lang="en-US" sz="2400" b="1" dirty="0"/>
              <a:t>Examples of flow fields and variability in model inputs</a:t>
            </a:r>
          </a:p>
        </p:txBody>
      </p:sp>
    </p:spTree>
    <p:extLst>
      <p:ext uri="{BB962C8B-B14F-4D97-AF65-F5344CB8AC3E}">
        <p14:creationId xmlns:p14="http://schemas.microsoft.com/office/powerpoint/2010/main" val="817140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5" name="Picture 4">
            <a:extLst>
              <a:ext uri="{FF2B5EF4-FFF2-40B4-BE49-F238E27FC236}">
                <a16:creationId xmlns:a16="http://schemas.microsoft.com/office/drawing/2014/main" id="{CEFA6975-6CBE-5BD0-883E-B33736F35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7862" y="381000"/>
            <a:ext cx="6743701" cy="5813252"/>
          </a:xfrm>
          <a:prstGeom prst="rect">
            <a:avLst/>
          </a:prstGeom>
        </p:spPr>
      </p:pic>
      <p:sp>
        <p:nvSpPr>
          <p:cNvPr id="6" name="TextBox 5">
            <a:extLst>
              <a:ext uri="{FF2B5EF4-FFF2-40B4-BE49-F238E27FC236}">
                <a16:creationId xmlns:a16="http://schemas.microsoft.com/office/drawing/2014/main" id="{DB042FCB-6EDB-A49D-97AC-8B41A4DBCF71}"/>
              </a:ext>
            </a:extLst>
          </p:cNvPr>
          <p:cNvSpPr txBox="1"/>
          <p:nvPr/>
        </p:nvSpPr>
        <p:spPr>
          <a:xfrm>
            <a:off x="711200" y="1676400"/>
            <a:ext cx="1993900" cy="707886"/>
          </a:xfrm>
          <a:prstGeom prst="rect">
            <a:avLst/>
          </a:prstGeom>
          <a:noFill/>
        </p:spPr>
        <p:txBody>
          <a:bodyPr wrap="square" rtlCol="0">
            <a:spAutoFit/>
          </a:bodyPr>
          <a:lstStyle/>
          <a:p>
            <a:r>
              <a:rPr lang="en-US" sz="2000" b="1" dirty="0"/>
              <a:t>Surface currents for 15 day period</a:t>
            </a:r>
          </a:p>
        </p:txBody>
      </p:sp>
    </p:spTree>
    <p:extLst>
      <p:ext uri="{BB962C8B-B14F-4D97-AF65-F5344CB8AC3E}">
        <p14:creationId xmlns:p14="http://schemas.microsoft.com/office/powerpoint/2010/main" val="1765495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3" name="animate_Kona_test">
            <a:hlinkClick r:id="" action="ppaction://media"/>
            <a:extLst>
              <a:ext uri="{FF2B5EF4-FFF2-40B4-BE49-F238E27FC236}">
                <a16:creationId xmlns:a16="http://schemas.microsoft.com/office/drawing/2014/main" id="{CE67FC7C-DE4D-8575-3BDA-B89F32B5406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11400" y="443254"/>
            <a:ext cx="7924800" cy="5283200"/>
          </a:xfrm>
          <a:prstGeom prst="rect">
            <a:avLst/>
          </a:prstGeom>
        </p:spPr>
      </p:pic>
      <p:sp>
        <p:nvSpPr>
          <p:cNvPr id="5" name="TextBox 4">
            <a:extLst>
              <a:ext uri="{FF2B5EF4-FFF2-40B4-BE49-F238E27FC236}">
                <a16:creationId xmlns:a16="http://schemas.microsoft.com/office/drawing/2014/main" id="{281349F7-F93C-6185-32BF-8BE38C6544AD}"/>
              </a:ext>
            </a:extLst>
          </p:cNvPr>
          <p:cNvSpPr txBox="1"/>
          <p:nvPr/>
        </p:nvSpPr>
        <p:spPr>
          <a:xfrm>
            <a:off x="317500" y="1707931"/>
            <a:ext cx="1993900" cy="1015663"/>
          </a:xfrm>
          <a:prstGeom prst="rect">
            <a:avLst/>
          </a:prstGeom>
          <a:noFill/>
        </p:spPr>
        <p:txBody>
          <a:bodyPr wrap="square" rtlCol="0">
            <a:spAutoFit/>
          </a:bodyPr>
          <a:lstStyle/>
          <a:p>
            <a:r>
              <a:rPr lang="en-US" sz="2000" b="1" dirty="0"/>
              <a:t>Tracking larval particles forward  for 15 day period</a:t>
            </a:r>
          </a:p>
        </p:txBody>
      </p:sp>
    </p:spTree>
    <p:extLst>
      <p:ext uri="{BB962C8B-B14F-4D97-AF65-F5344CB8AC3E}">
        <p14:creationId xmlns:p14="http://schemas.microsoft.com/office/powerpoint/2010/main" val="247229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3" name="TextBox 2">
            <a:extLst>
              <a:ext uri="{FF2B5EF4-FFF2-40B4-BE49-F238E27FC236}">
                <a16:creationId xmlns:a16="http://schemas.microsoft.com/office/drawing/2014/main" id="{D3480A74-EC45-AA2D-929B-713CC2E14C75}"/>
              </a:ext>
            </a:extLst>
          </p:cNvPr>
          <p:cNvSpPr txBox="1"/>
          <p:nvPr/>
        </p:nvSpPr>
        <p:spPr>
          <a:xfrm>
            <a:off x="1533098" y="302325"/>
            <a:ext cx="9870625" cy="6555641"/>
          </a:xfrm>
          <a:prstGeom prst="rect">
            <a:avLst/>
          </a:prstGeom>
          <a:noFill/>
        </p:spPr>
        <p:txBody>
          <a:bodyPr wrap="square" rtlCol="0">
            <a:spAutoFit/>
          </a:bodyPr>
          <a:lstStyle/>
          <a:p>
            <a:pPr algn="ctr"/>
            <a:r>
              <a:rPr lang="en-US" sz="2400" b="1" u="sng" dirty="0"/>
              <a:t>Brief Summary of Phase 1 &amp; 2 Findings</a:t>
            </a:r>
          </a:p>
          <a:p>
            <a:pPr marL="285750" indent="-285750">
              <a:spcBef>
                <a:spcPts val="0"/>
              </a:spcBef>
              <a:buFont typeface="Wingdings" panose="05000000000000000000" pitchFamily="2" charset="2"/>
              <a:buChar char="§"/>
            </a:pPr>
            <a:r>
              <a:rPr lang="en-US" b="1" dirty="0">
                <a:effectLst/>
              </a:rPr>
              <a:t>Larval billfish species were not randomly or uniformly distributed but the data strongly suggest a clustered</a:t>
            </a:r>
            <a:r>
              <a:rPr lang="en-US" b="1" dirty="0"/>
              <a:t> p</a:t>
            </a:r>
            <a:r>
              <a:rPr lang="en-US" b="1" dirty="0">
                <a:effectLst/>
              </a:rPr>
              <a:t>attern (A parallel finding was also evident in the much larger Nishikawa et al. dataset but it was spatially aggregated at ~1.5°[or higher]).</a:t>
            </a:r>
          </a:p>
          <a:p>
            <a:pPr marL="285750" indent="-285750">
              <a:spcBef>
                <a:spcPts val="0"/>
              </a:spcBef>
              <a:buFont typeface="Wingdings" panose="05000000000000000000" pitchFamily="2" charset="2"/>
              <a:buChar char="§"/>
            </a:pPr>
            <a:endParaRPr lang="en-US" b="1" dirty="0">
              <a:effectLst/>
            </a:endParaRPr>
          </a:p>
          <a:p>
            <a:pPr marL="285750" indent="-285750">
              <a:spcBef>
                <a:spcPts val="0"/>
              </a:spcBef>
              <a:buFont typeface="Wingdings" panose="05000000000000000000" pitchFamily="2" charset="2"/>
              <a:buChar char="§"/>
            </a:pPr>
            <a:r>
              <a:rPr lang="en-US" b="1" dirty="0"/>
              <a:t>Clustering appeared to be associated with seamounts summits &gt;1500 m or grouped by several deep seamounts. </a:t>
            </a:r>
          </a:p>
          <a:p>
            <a:pPr marL="285750" indent="-285750">
              <a:spcBef>
                <a:spcPts val="0"/>
              </a:spcBef>
              <a:buFont typeface="Wingdings" panose="05000000000000000000" pitchFamily="2" charset="2"/>
              <a:buChar char="§"/>
            </a:pPr>
            <a:endParaRPr lang="en-US" b="1" dirty="0"/>
          </a:p>
          <a:p>
            <a:pPr marL="285750" indent="-285750">
              <a:spcBef>
                <a:spcPts val="0"/>
              </a:spcBef>
              <a:buFont typeface="Wingdings" panose="05000000000000000000" pitchFamily="2" charset="2"/>
              <a:buChar char="§"/>
            </a:pPr>
            <a:r>
              <a:rPr lang="en-US" b="1" dirty="0"/>
              <a:t>P</a:t>
            </a:r>
            <a:r>
              <a:rPr lang="en-US" b="1" dirty="0">
                <a:effectLst/>
              </a:rPr>
              <a:t>roject identified several putative spawning areas associated by seamount clusters and in protected areas.  The role of deep seamounts with relevance to spawning habitat is not clear but may provide suitable conditions, at least on an ephemeral basis.  Taylor columns and currents spinning up nutrients were thought to provide resources for shallow seamounts </a:t>
            </a:r>
            <a:r>
              <a:rPr lang="en-US" b="1" dirty="0"/>
              <a:t>supporting </a:t>
            </a:r>
            <a:r>
              <a:rPr lang="en-US" b="1" dirty="0">
                <a:effectLst/>
              </a:rPr>
              <a:t>commercial fisheries and planktonic/</a:t>
            </a:r>
            <a:r>
              <a:rPr lang="en-US" b="1" dirty="0"/>
              <a:t>larval communities </a:t>
            </a:r>
            <a:r>
              <a:rPr lang="en-US" b="1" dirty="0">
                <a:effectLst/>
              </a:rPr>
              <a:t>but not for deep seamounts.</a:t>
            </a:r>
          </a:p>
          <a:p>
            <a:pPr marL="285750" indent="-285750">
              <a:spcBef>
                <a:spcPts val="0"/>
              </a:spcBef>
              <a:buFont typeface="Wingdings" panose="05000000000000000000" pitchFamily="2" charset="2"/>
              <a:buChar char="§"/>
            </a:pPr>
            <a:endParaRPr lang="en-US" b="1" dirty="0">
              <a:effectLst/>
            </a:endParaRPr>
          </a:p>
          <a:p>
            <a:pPr marL="285750" indent="-285750">
              <a:spcBef>
                <a:spcPts val="0"/>
              </a:spcBef>
              <a:buFont typeface="Wingdings" panose="05000000000000000000" pitchFamily="2" charset="2"/>
              <a:buChar char="§"/>
            </a:pPr>
            <a:r>
              <a:rPr lang="en-US" b="1" dirty="0"/>
              <a:t>Critical habitat factors such as temperature and salinity appeared to be narrow for larval samples.  Temperature has a profound effect on physiology, metabolism, stress, fitness, growth and survival and salinity is import for maintaining osmotic and ionic balance and buoyancy.  These variables, along with chlorophyll-a, might be suitable parameters when assessing and/or predicting the quality and quantity of available spawning habitat which can be correlated later with recruitment in the adult population.  </a:t>
            </a:r>
          </a:p>
          <a:p>
            <a:pPr marL="285750" indent="-285750">
              <a:spcBef>
                <a:spcPts val="0"/>
              </a:spcBef>
              <a:buFont typeface="Wingdings" panose="05000000000000000000" pitchFamily="2" charset="2"/>
              <a:buChar char="§"/>
            </a:pPr>
            <a:endParaRPr lang="en-US" b="1" dirty="0">
              <a:effectLst/>
            </a:endParaRPr>
          </a:p>
          <a:p>
            <a:pPr marL="285750" indent="-285750">
              <a:spcBef>
                <a:spcPts val="0"/>
              </a:spcBef>
              <a:buFont typeface="Wingdings" panose="05000000000000000000" pitchFamily="2" charset="2"/>
              <a:buChar char="§"/>
            </a:pPr>
            <a:r>
              <a:rPr lang="en-US" b="1" dirty="0">
                <a:effectLst/>
              </a:rPr>
              <a:t>The project developed </a:t>
            </a:r>
            <a:r>
              <a:rPr lang="en-US" b="1" dirty="0"/>
              <a:t>the first age &amp; growth model for Pacific billfish larvae.</a:t>
            </a:r>
            <a:endParaRPr lang="en-US" b="1" dirty="0">
              <a:effectLst/>
            </a:endParaRPr>
          </a:p>
          <a:p>
            <a:pPr>
              <a:spcBef>
                <a:spcPts val="0"/>
              </a:spcBef>
            </a:pPr>
            <a:endParaRPr lang="en-US" dirty="0">
              <a:effectLst/>
            </a:endParaRPr>
          </a:p>
        </p:txBody>
      </p:sp>
      <p:sp>
        <p:nvSpPr>
          <p:cNvPr id="5" name="TextBox 4">
            <a:extLst>
              <a:ext uri="{FF2B5EF4-FFF2-40B4-BE49-F238E27FC236}">
                <a16:creationId xmlns:a16="http://schemas.microsoft.com/office/drawing/2014/main" id="{83017FCA-CD1F-6748-2B3B-90B857449ACB}"/>
              </a:ext>
            </a:extLst>
          </p:cNvPr>
          <p:cNvSpPr txBox="1"/>
          <p:nvPr/>
        </p:nvSpPr>
        <p:spPr>
          <a:xfrm>
            <a:off x="285750" y="2795752"/>
            <a:ext cx="1351981" cy="461665"/>
          </a:xfrm>
          <a:prstGeom prst="rect">
            <a:avLst/>
          </a:prstGeom>
          <a:noFill/>
        </p:spPr>
        <p:txBody>
          <a:bodyPr wrap="square" rtlCol="0">
            <a:spAutoFit/>
          </a:bodyPr>
          <a:lstStyle/>
          <a:p>
            <a:r>
              <a:rPr lang="en-US" sz="2400" b="1" dirty="0"/>
              <a:t>Phase 1</a:t>
            </a:r>
          </a:p>
        </p:txBody>
      </p:sp>
    </p:spTree>
    <p:extLst>
      <p:ext uri="{BB962C8B-B14F-4D97-AF65-F5344CB8AC3E}">
        <p14:creationId xmlns:p14="http://schemas.microsoft.com/office/powerpoint/2010/main" val="892486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3" name="TextBox 2">
            <a:extLst>
              <a:ext uri="{FF2B5EF4-FFF2-40B4-BE49-F238E27FC236}">
                <a16:creationId xmlns:a16="http://schemas.microsoft.com/office/drawing/2014/main" id="{F365881C-E4F9-9364-E326-42A0E8E6F891}"/>
              </a:ext>
            </a:extLst>
          </p:cNvPr>
          <p:cNvSpPr txBox="1"/>
          <p:nvPr/>
        </p:nvSpPr>
        <p:spPr>
          <a:xfrm>
            <a:off x="1637731" y="397401"/>
            <a:ext cx="9713441" cy="6370975"/>
          </a:xfrm>
          <a:prstGeom prst="rect">
            <a:avLst/>
          </a:prstGeom>
          <a:noFill/>
        </p:spPr>
        <p:txBody>
          <a:bodyPr wrap="square" rtlCol="0">
            <a:spAutoFit/>
          </a:bodyPr>
          <a:lstStyle/>
          <a:p>
            <a:pPr algn="ctr"/>
            <a:r>
              <a:rPr lang="en-US" sz="2400" b="1" u="sng" dirty="0"/>
              <a:t>Brief Summary of Phase 1 &amp; 2 Findings</a:t>
            </a:r>
          </a:p>
          <a:p>
            <a:pPr algn="ctr"/>
            <a:endParaRPr lang="en-US" sz="2400" b="1" u="sng" dirty="0"/>
          </a:p>
          <a:p>
            <a:pPr marL="285750" indent="-285750">
              <a:spcBef>
                <a:spcPts val="0"/>
              </a:spcBef>
              <a:buFont typeface="Wingdings" panose="05000000000000000000" pitchFamily="2" charset="2"/>
              <a:buChar char="§"/>
            </a:pPr>
            <a:r>
              <a:rPr lang="en-US" sz="2000" b="1" dirty="0">
                <a:effectLst/>
              </a:rPr>
              <a:t>As outlined, findings in the project have ramifications for identifying potential billfish spawning habitat and managing adult populations.  By knowing where larvae spawn and are distributed, this will inform </a:t>
            </a:r>
            <a:r>
              <a:rPr lang="en-US" sz="2000" b="1" dirty="0"/>
              <a:t>what </a:t>
            </a:r>
            <a:r>
              <a:rPr lang="en-US" sz="2000" b="1" dirty="0">
                <a:effectLst/>
              </a:rPr>
              <a:t>prognostic factors shape the habitat so it can be preserved.  What about near-shore runoff and pollution impacting habitat?  Do these putative offshore spawning habitats provide the bulk of recruits?</a:t>
            </a:r>
          </a:p>
          <a:p>
            <a:pPr marL="285750" indent="-285750">
              <a:spcBef>
                <a:spcPts val="0"/>
              </a:spcBef>
              <a:buFont typeface="Wingdings" panose="05000000000000000000" pitchFamily="2" charset="2"/>
              <a:buChar char="§"/>
            </a:pPr>
            <a:endParaRPr lang="en-US" sz="2000" b="1" dirty="0">
              <a:effectLst/>
            </a:endParaRPr>
          </a:p>
          <a:p>
            <a:pPr marL="285750" indent="-285750">
              <a:spcBef>
                <a:spcPts val="0"/>
              </a:spcBef>
              <a:buFont typeface="Wingdings" panose="05000000000000000000" pitchFamily="2" charset="2"/>
              <a:buChar char="§"/>
            </a:pPr>
            <a:r>
              <a:rPr lang="en-US" sz="2000" b="1" dirty="0"/>
              <a:t>F</a:t>
            </a:r>
            <a:r>
              <a:rPr lang="en-US" sz="2000" b="1" dirty="0">
                <a:effectLst/>
              </a:rPr>
              <a:t>indings in Phase 1 will be incorporated into Phase 2 which will examine potential spawning areas near Hawaii and prognostic factors shaping the spatial-temporal variability in habitat using ocean circulation models.  The model can be used to locate possible spawning origins and also to estimate where larvae are propagated through time.  </a:t>
            </a:r>
          </a:p>
          <a:p>
            <a:pPr marL="285750" indent="-285750">
              <a:spcBef>
                <a:spcPts val="0"/>
              </a:spcBef>
              <a:buFont typeface="Wingdings" panose="05000000000000000000" pitchFamily="2" charset="2"/>
              <a:buChar char="§"/>
            </a:pPr>
            <a:endParaRPr lang="en-US" sz="2000" b="1" dirty="0"/>
          </a:p>
          <a:p>
            <a:pPr marL="285750" indent="-285750">
              <a:spcBef>
                <a:spcPts val="0"/>
              </a:spcBef>
              <a:buFont typeface="Wingdings" panose="05000000000000000000" pitchFamily="2" charset="2"/>
              <a:buChar char="§"/>
            </a:pPr>
            <a:r>
              <a:rPr lang="en-US" sz="2000" b="1" dirty="0">
                <a:effectLst/>
              </a:rPr>
              <a:t>As an example, do older larvae move to other habitats as they grow?  Using information from </a:t>
            </a:r>
            <a:r>
              <a:rPr lang="en-US" sz="2000" b="1" dirty="0"/>
              <a:t>the </a:t>
            </a:r>
            <a:r>
              <a:rPr lang="en-US" sz="2000" b="1" dirty="0">
                <a:effectLst/>
              </a:rPr>
              <a:t>age &amp; growth model in Phase 1, can it be determined when larvae switch from passive to active movements?  How does variation in current vectors shape the temporal-spatial variability in important oceanographic parameters that influence habitat quality and suitability? </a:t>
            </a:r>
          </a:p>
          <a:p>
            <a:pPr marL="285750" indent="-285750">
              <a:spcBef>
                <a:spcPts val="0"/>
              </a:spcBef>
              <a:buFont typeface="Wingdings" panose="05000000000000000000" pitchFamily="2" charset="2"/>
              <a:buChar char="§"/>
            </a:pPr>
            <a:endParaRPr lang="en-US" sz="2000" b="1" dirty="0">
              <a:effectLst/>
            </a:endParaRPr>
          </a:p>
        </p:txBody>
      </p:sp>
      <p:sp>
        <p:nvSpPr>
          <p:cNvPr id="5" name="TextBox 4">
            <a:extLst>
              <a:ext uri="{FF2B5EF4-FFF2-40B4-BE49-F238E27FC236}">
                <a16:creationId xmlns:a16="http://schemas.microsoft.com/office/drawing/2014/main" id="{263D91D3-4048-3FEF-3C74-CF15A830F1D1}"/>
              </a:ext>
            </a:extLst>
          </p:cNvPr>
          <p:cNvSpPr txBox="1"/>
          <p:nvPr/>
        </p:nvSpPr>
        <p:spPr>
          <a:xfrm>
            <a:off x="285750" y="2468572"/>
            <a:ext cx="1351981" cy="1200329"/>
          </a:xfrm>
          <a:prstGeom prst="rect">
            <a:avLst/>
          </a:prstGeom>
          <a:noFill/>
        </p:spPr>
        <p:txBody>
          <a:bodyPr wrap="square" rtlCol="0">
            <a:spAutoFit/>
          </a:bodyPr>
          <a:lstStyle/>
          <a:p>
            <a:r>
              <a:rPr lang="en-US" sz="2400" b="1" dirty="0"/>
              <a:t>Phase 1</a:t>
            </a:r>
          </a:p>
          <a:p>
            <a:r>
              <a:rPr lang="en-US" sz="2400" b="1" dirty="0"/>
              <a:t>-----------</a:t>
            </a:r>
          </a:p>
          <a:p>
            <a:r>
              <a:rPr lang="en-US" sz="2400" b="1" dirty="0"/>
              <a:t>Phase 2</a:t>
            </a:r>
          </a:p>
        </p:txBody>
      </p:sp>
    </p:spTree>
    <p:extLst>
      <p:ext uri="{BB962C8B-B14F-4D97-AF65-F5344CB8AC3E}">
        <p14:creationId xmlns:p14="http://schemas.microsoft.com/office/powerpoint/2010/main" val="1070293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3" name="TextBox 2">
            <a:extLst>
              <a:ext uri="{FF2B5EF4-FFF2-40B4-BE49-F238E27FC236}">
                <a16:creationId xmlns:a16="http://schemas.microsoft.com/office/drawing/2014/main" id="{F365881C-E4F9-9364-E326-42A0E8E6F891}"/>
              </a:ext>
            </a:extLst>
          </p:cNvPr>
          <p:cNvSpPr txBox="1"/>
          <p:nvPr/>
        </p:nvSpPr>
        <p:spPr>
          <a:xfrm>
            <a:off x="1533099" y="397401"/>
            <a:ext cx="10101853" cy="6063198"/>
          </a:xfrm>
          <a:prstGeom prst="rect">
            <a:avLst/>
          </a:prstGeom>
          <a:noFill/>
        </p:spPr>
        <p:txBody>
          <a:bodyPr wrap="square" rtlCol="0">
            <a:spAutoFit/>
          </a:bodyPr>
          <a:lstStyle/>
          <a:p>
            <a:pPr algn="ctr"/>
            <a:r>
              <a:rPr lang="en-US" sz="2400" b="1" u="sng" dirty="0"/>
              <a:t>Next Steps</a:t>
            </a:r>
          </a:p>
          <a:p>
            <a:pPr algn="ctr"/>
            <a:endParaRPr lang="en-US" sz="2400" b="1" u="sng" dirty="0"/>
          </a:p>
          <a:p>
            <a:pPr marL="285750" indent="-285750">
              <a:spcBef>
                <a:spcPts val="0"/>
              </a:spcBef>
              <a:buFont typeface="Wingdings" panose="05000000000000000000" pitchFamily="2" charset="2"/>
              <a:buChar char="§"/>
            </a:pPr>
            <a:r>
              <a:rPr lang="en-US" sz="2000" b="1" dirty="0">
                <a:effectLst/>
              </a:rPr>
              <a:t>Given the findings to date, the logical next steps in this research are myriad but can be adequately summarized using striped marlin in the Pacific as an example.</a:t>
            </a:r>
          </a:p>
          <a:p>
            <a:pPr marL="285750" indent="-285750">
              <a:spcBef>
                <a:spcPts val="0"/>
              </a:spcBef>
              <a:buFont typeface="Wingdings" panose="05000000000000000000" pitchFamily="2" charset="2"/>
              <a:buChar char="§"/>
            </a:pPr>
            <a:endParaRPr lang="en-US" sz="2000" b="1" dirty="0"/>
          </a:p>
          <a:p>
            <a:pPr marL="285750" indent="-285750">
              <a:spcBef>
                <a:spcPts val="0"/>
              </a:spcBef>
              <a:buFont typeface="Wingdings" panose="05000000000000000000" pitchFamily="2" charset="2"/>
              <a:buChar char="§"/>
            </a:pPr>
            <a:r>
              <a:rPr lang="en-US" sz="2000" b="1" dirty="0">
                <a:effectLst/>
              </a:rPr>
              <a:t>Firstly, from the literature, it is clear that there are misidentifications of larval billfish samples to species level using morphological characters.  The rate of this misidentification is unknown but </a:t>
            </a:r>
            <a:r>
              <a:rPr lang="en-US" sz="2000" b="1" dirty="0"/>
              <a:t>it is probable striped marlin and blue marlin larvae are mixed-up (the same occurrence happens in adults).  Therefore, initiatives should be undertaken to genetically ID preserved samples held in various institutions. This will allow morphological series to be constructed through ontogeny to improve field keys.  </a:t>
            </a:r>
          </a:p>
          <a:p>
            <a:pPr>
              <a:spcBef>
                <a:spcPts val="0"/>
              </a:spcBef>
            </a:pPr>
            <a:endParaRPr lang="en-US" sz="2000" b="1" dirty="0">
              <a:effectLst/>
            </a:endParaRPr>
          </a:p>
          <a:p>
            <a:pPr marL="285750" indent="-285750">
              <a:spcBef>
                <a:spcPts val="0"/>
              </a:spcBef>
              <a:buFont typeface="Wingdings" panose="05000000000000000000" pitchFamily="2" charset="2"/>
              <a:buChar char="§"/>
            </a:pPr>
            <a:r>
              <a:rPr lang="en-US" sz="2000" b="1" dirty="0"/>
              <a:t>Next, from the presence of larvae, it is clear striped marlin spawn in at least 2 different regions in the Pacific: near Baja and Kona, Hawaii.   How much does each region contribute to the fished stock?</a:t>
            </a:r>
          </a:p>
          <a:p>
            <a:pPr marL="285750" indent="-285750">
              <a:spcBef>
                <a:spcPts val="0"/>
              </a:spcBef>
              <a:buFont typeface="Wingdings" panose="05000000000000000000" pitchFamily="2" charset="2"/>
              <a:buChar char="§"/>
            </a:pPr>
            <a:endParaRPr lang="en-US" sz="2000" b="1" dirty="0">
              <a:effectLst/>
            </a:endParaRPr>
          </a:p>
          <a:p>
            <a:pPr marL="285750" indent="-285750">
              <a:spcBef>
                <a:spcPts val="0"/>
              </a:spcBef>
              <a:buFont typeface="Wingdings" panose="05000000000000000000" pitchFamily="2" charset="2"/>
              <a:buChar char="§"/>
            </a:pPr>
            <a:r>
              <a:rPr lang="en-US" sz="2000" b="1" dirty="0"/>
              <a:t>Conventional and satellite tagging indicate movements of adult striped marlin from Baja to New Zealand and from Baja into the Hawaii-based commercial longline fishery.  Striped marlin tagged in Hawaii have also been shown to transit to Australia.</a:t>
            </a:r>
            <a:endParaRPr lang="en-US" sz="2000" b="1" dirty="0">
              <a:effectLst/>
            </a:endParaRPr>
          </a:p>
        </p:txBody>
      </p:sp>
      <p:sp>
        <p:nvSpPr>
          <p:cNvPr id="6" name="TextBox 5">
            <a:extLst>
              <a:ext uri="{FF2B5EF4-FFF2-40B4-BE49-F238E27FC236}">
                <a16:creationId xmlns:a16="http://schemas.microsoft.com/office/drawing/2014/main" id="{1B106A23-A615-0ADD-D836-62ED7854C8F3}"/>
              </a:ext>
            </a:extLst>
          </p:cNvPr>
          <p:cNvSpPr txBox="1"/>
          <p:nvPr/>
        </p:nvSpPr>
        <p:spPr>
          <a:xfrm>
            <a:off x="147145" y="2468572"/>
            <a:ext cx="1639615" cy="461665"/>
          </a:xfrm>
          <a:prstGeom prst="rect">
            <a:avLst/>
          </a:prstGeom>
          <a:noFill/>
        </p:spPr>
        <p:txBody>
          <a:bodyPr wrap="square" rtlCol="0">
            <a:spAutoFit/>
          </a:bodyPr>
          <a:lstStyle/>
          <a:p>
            <a:r>
              <a:rPr lang="en-US" sz="2400" b="1" dirty="0"/>
              <a:t>Next Steps</a:t>
            </a:r>
          </a:p>
        </p:txBody>
      </p:sp>
    </p:spTree>
    <p:extLst>
      <p:ext uri="{BB962C8B-B14F-4D97-AF65-F5344CB8AC3E}">
        <p14:creationId xmlns:p14="http://schemas.microsoft.com/office/powerpoint/2010/main" val="3620192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3" name="TextBox 2">
            <a:extLst>
              <a:ext uri="{FF2B5EF4-FFF2-40B4-BE49-F238E27FC236}">
                <a16:creationId xmlns:a16="http://schemas.microsoft.com/office/drawing/2014/main" id="{F365881C-E4F9-9364-E326-42A0E8E6F891}"/>
              </a:ext>
            </a:extLst>
          </p:cNvPr>
          <p:cNvSpPr txBox="1"/>
          <p:nvPr/>
        </p:nvSpPr>
        <p:spPr>
          <a:xfrm>
            <a:off x="1397120" y="397401"/>
            <a:ext cx="10373151" cy="6001643"/>
          </a:xfrm>
          <a:prstGeom prst="rect">
            <a:avLst/>
          </a:prstGeom>
          <a:noFill/>
        </p:spPr>
        <p:txBody>
          <a:bodyPr wrap="square" rtlCol="0">
            <a:spAutoFit/>
          </a:bodyPr>
          <a:lstStyle/>
          <a:p>
            <a:pPr algn="ctr"/>
            <a:r>
              <a:rPr lang="en-US" sz="2400" b="1" u="sng" dirty="0"/>
              <a:t>Next Steps</a:t>
            </a:r>
          </a:p>
          <a:p>
            <a:pPr marL="285750" indent="-285750">
              <a:spcBef>
                <a:spcPts val="0"/>
              </a:spcBef>
              <a:buFont typeface="Wingdings" panose="05000000000000000000" pitchFamily="2" charset="2"/>
              <a:buChar char="§"/>
            </a:pPr>
            <a:r>
              <a:rPr lang="en-US" b="1" dirty="0">
                <a:effectLst/>
              </a:rPr>
              <a:t>Reproductive studies in Hawaii indicated that some </a:t>
            </a:r>
            <a:r>
              <a:rPr lang="en-US" b="1" dirty="0"/>
              <a:t>individuals </a:t>
            </a:r>
            <a:r>
              <a:rPr lang="en-US" b="1" dirty="0">
                <a:effectLst/>
              </a:rPr>
              <a:t>collected by the Hawaii-based longline fishery were “out of phase” with cohorts.   Tagging indicates fish tagged near Baja enter this fishery.  Age and growth studies indicated differences in parameters from eastern and central Pacific samples.  Is this </a:t>
            </a:r>
            <a:r>
              <a:rPr lang="en-US" b="1" dirty="0"/>
              <a:t>evidence </a:t>
            </a:r>
            <a:r>
              <a:rPr lang="en-US" b="1" dirty="0">
                <a:effectLst/>
              </a:rPr>
              <a:t>of a mixed stock fishery?</a:t>
            </a:r>
          </a:p>
          <a:p>
            <a:pPr marL="285750" indent="-285750">
              <a:spcBef>
                <a:spcPts val="0"/>
              </a:spcBef>
              <a:buFont typeface="Wingdings" panose="05000000000000000000" pitchFamily="2" charset="2"/>
              <a:buChar char="§"/>
            </a:pPr>
            <a:endParaRPr lang="en-US" b="1" dirty="0">
              <a:effectLst/>
            </a:endParaRPr>
          </a:p>
          <a:p>
            <a:pPr marL="285750" indent="-285750">
              <a:spcBef>
                <a:spcPts val="0"/>
              </a:spcBef>
              <a:buFont typeface="Wingdings" panose="05000000000000000000" pitchFamily="2" charset="2"/>
              <a:buChar char="§"/>
            </a:pPr>
            <a:r>
              <a:rPr lang="en-US" b="1" dirty="0">
                <a:effectLst/>
              </a:rPr>
              <a:t>Genetic studies on striped marlin in the Pacific </a:t>
            </a:r>
            <a:r>
              <a:rPr lang="en-US" b="1" dirty="0"/>
              <a:t>suggested </a:t>
            </a:r>
            <a:r>
              <a:rPr lang="en-US" b="1" dirty="0">
                <a:effectLst/>
              </a:rPr>
              <a:t>a complex mixture of populations in Kona, Hawaii that may comprise perhaps two distinct populations. In blue marlin sampled in Kona, a deficiency of heterozygotes at several enzymatic loci led Shaklee et al. to hypothesize the existence of a </a:t>
            </a:r>
            <a:r>
              <a:rPr lang="en-US" b="1" dirty="0" err="1">
                <a:effectLst/>
              </a:rPr>
              <a:t>Wahlund</a:t>
            </a:r>
            <a:r>
              <a:rPr lang="en-US" b="1" dirty="0">
                <a:effectLst/>
              </a:rPr>
              <a:t> effect or the possible admixture of separate populations.  Additional genetic studies and/or otolith fingerprinting may be necessary to figure out boundaries/contributions of the mixed stock.  Recent volcanic activity near Hawaii may provide a strong signal in fingerprints.  An ISC(2022) stock assessment of striped marlin indicated a decline in age-0 recruits.  If spawning habitat is degraded, less fish will enter the fishery.  The words “Habitat”, “larvae” or “larval” were not found in the assessment.</a:t>
            </a:r>
          </a:p>
          <a:p>
            <a:pPr marL="285750" indent="-285750">
              <a:spcBef>
                <a:spcPts val="0"/>
              </a:spcBef>
              <a:buFont typeface="Wingdings" panose="05000000000000000000" pitchFamily="2" charset="2"/>
              <a:buChar char="§"/>
            </a:pPr>
            <a:endParaRPr lang="en-US" b="1" dirty="0">
              <a:effectLst/>
            </a:endParaRPr>
          </a:p>
          <a:p>
            <a:pPr marL="285750" indent="-285750">
              <a:spcBef>
                <a:spcPts val="0"/>
              </a:spcBef>
              <a:buFont typeface="Wingdings" panose="05000000000000000000" pitchFamily="2" charset="2"/>
              <a:buChar char="§"/>
            </a:pPr>
            <a:r>
              <a:rPr lang="en-US" b="1" dirty="0"/>
              <a:t>S</a:t>
            </a:r>
            <a:r>
              <a:rPr lang="en-US" b="1" dirty="0">
                <a:effectLst/>
              </a:rPr>
              <a:t>tudies in Kona indicated that of seven striped marlin larvae collected, all had different mothers. </a:t>
            </a:r>
            <a:r>
              <a:rPr lang="en-US" b="1" dirty="0"/>
              <a:t>If maintaining genetic diversity requires large numbers of female breeders, how important are older mothers to the contribution of fitness, effective population sizes and reproductive success?  Parental biomass may need protection and catch and release in longline and recreational fisheries has been demonstrated an effective management strategy. </a:t>
            </a:r>
            <a:r>
              <a:rPr lang="en-US" b="1" dirty="0">
                <a:effectLst/>
              </a:rPr>
              <a:t>Recent studies suggest effective population sizes might be large in striped marlin.</a:t>
            </a:r>
            <a:r>
              <a:rPr lang="en-US" b="1" dirty="0"/>
              <a:t> </a:t>
            </a:r>
            <a:endParaRPr lang="en-US" sz="2000" b="1" dirty="0">
              <a:effectLst/>
            </a:endParaRPr>
          </a:p>
        </p:txBody>
      </p:sp>
      <p:sp>
        <p:nvSpPr>
          <p:cNvPr id="6" name="TextBox 5">
            <a:extLst>
              <a:ext uri="{FF2B5EF4-FFF2-40B4-BE49-F238E27FC236}">
                <a16:creationId xmlns:a16="http://schemas.microsoft.com/office/drawing/2014/main" id="{1B106A23-A615-0ADD-D836-62ED7854C8F3}"/>
              </a:ext>
            </a:extLst>
          </p:cNvPr>
          <p:cNvSpPr txBox="1"/>
          <p:nvPr/>
        </p:nvSpPr>
        <p:spPr>
          <a:xfrm>
            <a:off x="147145" y="2468572"/>
            <a:ext cx="1639615" cy="461665"/>
          </a:xfrm>
          <a:prstGeom prst="rect">
            <a:avLst/>
          </a:prstGeom>
          <a:noFill/>
        </p:spPr>
        <p:txBody>
          <a:bodyPr wrap="square" rtlCol="0">
            <a:spAutoFit/>
          </a:bodyPr>
          <a:lstStyle/>
          <a:p>
            <a:r>
              <a:rPr lang="en-US" sz="2400" b="1" dirty="0"/>
              <a:t>Next Steps</a:t>
            </a:r>
          </a:p>
        </p:txBody>
      </p:sp>
    </p:spTree>
    <p:extLst>
      <p:ext uri="{BB962C8B-B14F-4D97-AF65-F5344CB8AC3E}">
        <p14:creationId xmlns:p14="http://schemas.microsoft.com/office/powerpoint/2010/main" val="2411665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3" name="TextBox 2">
            <a:extLst>
              <a:ext uri="{FF2B5EF4-FFF2-40B4-BE49-F238E27FC236}">
                <a16:creationId xmlns:a16="http://schemas.microsoft.com/office/drawing/2014/main" id="{F365881C-E4F9-9364-E326-42A0E8E6F891}"/>
              </a:ext>
            </a:extLst>
          </p:cNvPr>
          <p:cNvSpPr txBox="1"/>
          <p:nvPr/>
        </p:nvSpPr>
        <p:spPr>
          <a:xfrm>
            <a:off x="1545022" y="343082"/>
            <a:ext cx="9900744" cy="5755422"/>
          </a:xfrm>
          <a:prstGeom prst="rect">
            <a:avLst/>
          </a:prstGeom>
          <a:noFill/>
        </p:spPr>
        <p:txBody>
          <a:bodyPr wrap="square" rtlCol="0">
            <a:spAutoFit/>
          </a:bodyPr>
          <a:lstStyle/>
          <a:p>
            <a:pPr algn="ctr"/>
            <a:r>
              <a:rPr lang="en-US" sz="2400" b="1" u="sng" dirty="0"/>
              <a:t>Next Steps</a:t>
            </a:r>
          </a:p>
          <a:p>
            <a:pPr algn="ctr"/>
            <a:endParaRPr lang="en-US" sz="2400" b="1" u="sng" dirty="0"/>
          </a:p>
          <a:p>
            <a:pPr marL="285750" indent="-285750">
              <a:spcBef>
                <a:spcPts val="0"/>
              </a:spcBef>
              <a:buFont typeface="Wingdings" panose="05000000000000000000" pitchFamily="2" charset="2"/>
              <a:buChar char="§"/>
            </a:pPr>
            <a:r>
              <a:rPr lang="en-US" sz="2000" b="1" dirty="0"/>
              <a:t>Either by expanding Phase 2 or in collaboration, investigate what endogenous or exogenous factors are responsible for variation in larval abundance patterns where they are found regularly.  From this exercise, it may be possible to outline and describe the quality of and quantity of suitable habitat over temporal-spatial scales.</a:t>
            </a:r>
          </a:p>
          <a:p>
            <a:pPr marL="285750" indent="-285750">
              <a:spcBef>
                <a:spcPts val="0"/>
              </a:spcBef>
              <a:buFont typeface="Wingdings" panose="05000000000000000000" pitchFamily="2" charset="2"/>
              <a:buChar char="§"/>
            </a:pPr>
            <a:endParaRPr lang="en-US" sz="2000" b="1" dirty="0"/>
          </a:p>
          <a:p>
            <a:pPr marL="285750" indent="-285750">
              <a:spcBef>
                <a:spcPts val="0"/>
              </a:spcBef>
              <a:buFont typeface="Wingdings" panose="05000000000000000000" pitchFamily="2" charset="2"/>
              <a:buChar char="§"/>
            </a:pPr>
            <a:r>
              <a:rPr lang="en-US" sz="2000" b="1" dirty="0"/>
              <a:t>In select areas, larval and egg traps could be deployed as a recent study in Florida suggested to gain information on patterns in abundance.</a:t>
            </a:r>
          </a:p>
          <a:p>
            <a:pPr marL="285750" indent="-285750">
              <a:spcBef>
                <a:spcPts val="0"/>
              </a:spcBef>
              <a:buFont typeface="Wingdings" panose="05000000000000000000" pitchFamily="2" charset="2"/>
              <a:buChar char="§"/>
            </a:pPr>
            <a:endParaRPr lang="en-US" sz="2000" b="1" dirty="0"/>
          </a:p>
          <a:p>
            <a:pPr marL="285750" indent="-285750">
              <a:spcBef>
                <a:spcPts val="0"/>
              </a:spcBef>
              <a:buFont typeface="Wingdings" panose="05000000000000000000" pitchFamily="2" charset="2"/>
              <a:buChar char="§"/>
            </a:pPr>
            <a:r>
              <a:rPr lang="en-US" sz="2000" b="1" dirty="0"/>
              <a:t>A repository of larval records on billfish could be designed and maintained where new records could be added (much like IMOS initiative in Australia).  It can be as simple as a spreadsheet.</a:t>
            </a:r>
          </a:p>
          <a:p>
            <a:pPr marL="285750" indent="-285750">
              <a:spcBef>
                <a:spcPts val="0"/>
              </a:spcBef>
              <a:buFont typeface="Wingdings" panose="05000000000000000000" pitchFamily="2" charset="2"/>
              <a:buChar char="§"/>
            </a:pPr>
            <a:endParaRPr lang="en-US" sz="2000" b="1" dirty="0"/>
          </a:p>
          <a:p>
            <a:pPr marL="285750" indent="-285750">
              <a:spcBef>
                <a:spcPts val="0"/>
              </a:spcBef>
              <a:buFont typeface="Wingdings" panose="05000000000000000000" pitchFamily="2" charset="2"/>
              <a:buChar char="§"/>
            </a:pPr>
            <a:r>
              <a:rPr lang="en-US" sz="2000" b="1" dirty="0"/>
              <a:t>It is possible examination of gill parasites could shed insights on identifying mixed stocks.</a:t>
            </a:r>
          </a:p>
          <a:p>
            <a:pPr marL="285750" indent="-285750">
              <a:spcBef>
                <a:spcPts val="0"/>
              </a:spcBef>
              <a:buFont typeface="Wingdings" panose="05000000000000000000" pitchFamily="2" charset="2"/>
              <a:buChar char="§"/>
            </a:pPr>
            <a:endParaRPr lang="en-US" sz="2000" b="1" dirty="0"/>
          </a:p>
          <a:p>
            <a:pPr marL="285750" indent="-285750">
              <a:spcBef>
                <a:spcPts val="0"/>
              </a:spcBef>
              <a:buFont typeface="Wingdings" panose="05000000000000000000" pitchFamily="2" charset="2"/>
              <a:buChar char="§"/>
            </a:pPr>
            <a:r>
              <a:rPr lang="en-US" sz="2000" b="1" dirty="0"/>
              <a:t>Given that sex determination in pelagic eggs is influenced by temperature, how will climate change effect sex ratios and what does this portend for the population?</a:t>
            </a:r>
          </a:p>
        </p:txBody>
      </p:sp>
      <p:sp>
        <p:nvSpPr>
          <p:cNvPr id="6" name="TextBox 5">
            <a:extLst>
              <a:ext uri="{FF2B5EF4-FFF2-40B4-BE49-F238E27FC236}">
                <a16:creationId xmlns:a16="http://schemas.microsoft.com/office/drawing/2014/main" id="{1B106A23-A615-0ADD-D836-62ED7854C8F3}"/>
              </a:ext>
            </a:extLst>
          </p:cNvPr>
          <p:cNvSpPr txBox="1"/>
          <p:nvPr/>
        </p:nvSpPr>
        <p:spPr>
          <a:xfrm>
            <a:off x="147145" y="2468572"/>
            <a:ext cx="1639615" cy="461665"/>
          </a:xfrm>
          <a:prstGeom prst="rect">
            <a:avLst/>
          </a:prstGeom>
          <a:noFill/>
        </p:spPr>
        <p:txBody>
          <a:bodyPr wrap="square" rtlCol="0">
            <a:spAutoFit/>
          </a:bodyPr>
          <a:lstStyle/>
          <a:p>
            <a:r>
              <a:rPr lang="en-US" sz="2400" b="1" dirty="0"/>
              <a:t>Next Steps</a:t>
            </a:r>
          </a:p>
        </p:txBody>
      </p:sp>
    </p:spTree>
    <p:extLst>
      <p:ext uri="{BB962C8B-B14F-4D97-AF65-F5344CB8AC3E}">
        <p14:creationId xmlns:p14="http://schemas.microsoft.com/office/powerpoint/2010/main" val="2071612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3" name="TextBox 2">
            <a:extLst>
              <a:ext uri="{FF2B5EF4-FFF2-40B4-BE49-F238E27FC236}">
                <a16:creationId xmlns:a16="http://schemas.microsoft.com/office/drawing/2014/main" id="{F365881C-E4F9-9364-E326-42A0E8E6F891}"/>
              </a:ext>
            </a:extLst>
          </p:cNvPr>
          <p:cNvSpPr txBox="1"/>
          <p:nvPr/>
        </p:nvSpPr>
        <p:spPr>
          <a:xfrm>
            <a:off x="1711303" y="1257482"/>
            <a:ext cx="9564412" cy="2985433"/>
          </a:xfrm>
          <a:prstGeom prst="rect">
            <a:avLst/>
          </a:prstGeom>
          <a:noFill/>
        </p:spPr>
        <p:txBody>
          <a:bodyPr wrap="square" rtlCol="0">
            <a:spAutoFit/>
          </a:bodyPr>
          <a:lstStyle/>
          <a:p>
            <a:pPr algn="ctr"/>
            <a:r>
              <a:rPr lang="en-US" sz="2400" b="1" u="sng" dirty="0"/>
              <a:t>Deliverables</a:t>
            </a:r>
          </a:p>
          <a:p>
            <a:pPr algn="ctr"/>
            <a:endParaRPr lang="en-US" sz="2400" b="1" u="sng" dirty="0"/>
          </a:p>
          <a:p>
            <a:pPr marL="285750" indent="-285750">
              <a:spcBef>
                <a:spcPts val="0"/>
              </a:spcBef>
              <a:buFont typeface="Wingdings" panose="05000000000000000000" pitchFamily="2" charset="2"/>
              <a:buChar char="§"/>
            </a:pPr>
            <a:r>
              <a:rPr lang="en-US" sz="2000" b="1" dirty="0"/>
              <a:t>Phase 1 will complete the final report in April and will submit a draft for publication in the peer-reviewed literature.  Publication will take ~2-3 months after submission. The final database will be submitted at the time of publication.  </a:t>
            </a:r>
          </a:p>
          <a:p>
            <a:pPr marL="285750" indent="-285750">
              <a:spcBef>
                <a:spcPts val="0"/>
              </a:spcBef>
              <a:buFont typeface="Wingdings" panose="05000000000000000000" pitchFamily="2" charset="2"/>
              <a:buChar char="§"/>
            </a:pPr>
            <a:endParaRPr lang="en-US" sz="2000" b="1" dirty="0"/>
          </a:p>
          <a:p>
            <a:pPr marL="285750" indent="-285750">
              <a:spcBef>
                <a:spcPts val="0"/>
              </a:spcBef>
              <a:buFont typeface="Wingdings" panose="05000000000000000000" pitchFamily="2" charset="2"/>
              <a:buChar char="§"/>
            </a:pPr>
            <a:r>
              <a:rPr lang="en-US" sz="2000" b="1" dirty="0"/>
              <a:t>Phase 2 has plans to complete the initial study simulations and report in ~July/August</a:t>
            </a:r>
          </a:p>
          <a:p>
            <a:pPr marL="285750" indent="-285750">
              <a:spcBef>
                <a:spcPts val="0"/>
              </a:spcBef>
              <a:buFont typeface="Wingdings" panose="05000000000000000000" pitchFamily="2" charset="2"/>
              <a:buChar char="§"/>
            </a:pPr>
            <a:endParaRPr lang="en-US" sz="2000" b="1" dirty="0"/>
          </a:p>
          <a:p>
            <a:pPr marL="285750" indent="-285750">
              <a:spcBef>
                <a:spcPts val="0"/>
              </a:spcBef>
              <a:buFont typeface="Wingdings" panose="05000000000000000000" pitchFamily="2" charset="2"/>
              <a:buChar char="§"/>
            </a:pPr>
            <a:endParaRPr lang="en-US" sz="2000" b="1" dirty="0"/>
          </a:p>
        </p:txBody>
      </p:sp>
      <p:sp>
        <p:nvSpPr>
          <p:cNvPr id="6" name="TextBox 5">
            <a:extLst>
              <a:ext uri="{FF2B5EF4-FFF2-40B4-BE49-F238E27FC236}">
                <a16:creationId xmlns:a16="http://schemas.microsoft.com/office/drawing/2014/main" id="{1B106A23-A615-0ADD-D836-62ED7854C8F3}"/>
              </a:ext>
            </a:extLst>
          </p:cNvPr>
          <p:cNvSpPr txBox="1"/>
          <p:nvPr/>
        </p:nvSpPr>
        <p:spPr>
          <a:xfrm>
            <a:off x="147145" y="2468572"/>
            <a:ext cx="1639615" cy="400110"/>
          </a:xfrm>
          <a:prstGeom prst="rect">
            <a:avLst/>
          </a:prstGeom>
          <a:noFill/>
        </p:spPr>
        <p:txBody>
          <a:bodyPr wrap="square" rtlCol="0">
            <a:spAutoFit/>
          </a:bodyPr>
          <a:lstStyle/>
          <a:p>
            <a:r>
              <a:rPr lang="en-US" sz="2000" b="1" dirty="0"/>
              <a:t>Deliverables</a:t>
            </a:r>
          </a:p>
        </p:txBody>
      </p:sp>
    </p:spTree>
    <p:extLst>
      <p:ext uri="{BB962C8B-B14F-4D97-AF65-F5344CB8AC3E}">
        <p14:creationId xmlns:p14="http://schemas.microsoft.com/office/powerpoint/2010/main" val="1045292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sp>
        <p:nvSpPr>
          <p:cNvPr id="5" name="TextBox 4">
            <a:extLst>
              <a:ext uri="{FF2B5EF4-FFF2-40B4-BE49-F238E27FC236}">
                <a16:creationId xmlns:a16="http://schemas.microsoft.com/office/drawing/2014/main" id="{A3103CAD-DDEC-15DF-1FFB-4010AECAE82A}"/>
              </a:ext>
            </a:extLst>
          </p:cNvPr>
          <p:cNvSpPr txBox="1"/>
          <p:nvPr/>
        </p:nvSpPr>
        <p:spPr>
          <a:xfrm>
            <a:off x="4156841" y="506862"/>
            <a:ext cx="5906814" cy="707886"/>
          </a:xfrm>
          <a:prstGeom prst="rect">
            <a:avLst/>
          </a:prstGeom>
          <a:noFill/>
        </p:spPr>
        <p:txBody>
          <a:bodyPr wrap="square" rtlCol="0">
            <a:spAutoFit/>
          </a:bodyPr>
          <a:lstStyle/>
          <a:p>
            <a:pPr algn="ctr"/>
            <a:r>
              <a:rPr lang="en-US" sz="2400" b="1" dirty="0"/>
              <a:t>Records of larval samples in Dataset 1</a:t>
            </a:r>
          </a:p>
          <a:p>
            <a:pPr algn="ctr"/>
            <a:r>
              <a:rPr lang="en-US" sz="1600" b="1" dirty="0"/>
              <a:t>Samples from 1928-2019 (various sources)</a:t>
            </a:r>
          </a:p>
        </p:txBody>
      </p:sp>
      <p:graphicFrame>
        <p:nvGraphicFramePr>
          <p:cNvPr id="6" name="Table 5">
            <a:extLst>
              <a:ext uri="{FF2B5EF4-FFF2-40B4-BE49-F238E27FC236}">
                <a16:creationId xmlns:a16="http://schemas.microsoft.com/office/drawing/2014/main" id="{73C8F7FE-E0F0-BCE4-F2E1-5F20DB8B45E3}"/>
              </a:ext>
            </a:extLst>
          </p:cNvPr>
          <p:cNvGraphicFramePr>
            <a:graphicFrameLocks noGrp="1"/>
          </p:cNvGraphicFramePr>
          <p:nvPr>
            <p:extLst>
              <p:ext uri="{D42A27DB-BD31-4B8C-83A1-F6EECF244321}">
                <p14:modId xmlns:p14="http://schemas.microsoft.com/office/powerpoint/2010/main" val="4022643255"/>
              </p:ext>
            </p:extLst>
          </p:nvPr>
        </p:nvGraphicFramePr>
        <p:xfrm>
          <a:off x="3144004" y="1264687"/>
          <a:ext cx="7514897" cy="2441390"/>
        </p:xfrm>
        <a:graphic>
          <a:graphicData uri="http://schemas.openxmlformats.org/drawingml/2006/table">
            <a:tbl>
              <a:tblPr firstRow="1" firstCol="1" bandRow="1">
                <a:tableStyleId>{5C22544A-7EE6-4342-B048-85BDC9FD1C3A}</a:tableStyleId>
              </a:tblPr>
              <a:tblGrid>
                <a:gridCol w="1668568">
                  <a:extLst>
                    <a:ext uri="{9D8B030D-6E8A-4147-A177-3AD203B41FA5}">
                      <a16:colId xmlns:a16="http://schemas.microsoft.com/office/drawing/2014/main" val="217118355"/>
                    </a:ext>
                  </a:extLst>
                </a:gridCol>
                <a:gridCol w="822867">
                  <a:extLst>
                    <a:ext uri="{9D8B030D-6E8A-4147-A177-3AD203B41FA5}">
                      <a16:colId xmlns:a16="http://schemas.microsoft.com/office/drawing/2014/main" val="4276185594"/>
                    </a:ext>
                  </a:extLst>
                </a:gridCol>
                <a:gridCol w="873608">
                  <a:extLst>
                    <a:ext uri="{9D8B030D-6E8A-4147-A177-3AD203B41FA5}">
                      <a16:colId xmlns:a16="http://schemas.microsoft.com/office/drawing/2014/main" val="1705265405"/>
                    </a:ext>
                  </a:extLst>
                </a:gridCol>
                <a:gridCol w="1029218">
                  <a:extLst>
                    <a:ext uri="{9D8B030D-6E8A-4147-A177-3AD203B41FA5}">
                      <a16:colId xmlns:a16="http://schemas.microsoft.com/office/drawing/2014/main" val="3336253856"/>
                    </a:ext>
                  </a:extLst>
                </a:gridCol>
                <a:gridCol w="913357">
                  <a:extLst>
                    <a:ext uri="{9D8B030D-6E8A-4147-A177-3AD203B41FA5}">
                      <a16:colId xmlns:a16="http://schemas.microsoft.com/office/drawing/2014/main" val="1731451764"/>
                    </a:ext>
                  </a:extLst>
                </a:gridCol>
                <a:gridCol w="989470">
                  <a:extLst>
                    <a:ext uri="{9D8B030D-6E8A-4147-A177-3AD203B41FA5}">
                      <a16:colId xmlns:a16="http://schemas.microsoft.com/office/drawing/2014/main" val="1655998399"/>
                    </a:ext>
                  </a:extLst>
                </a:gridCol>
                <a:gridCol w="1217809">
                  <a:extLst>
                    <a:ext uri="{9D8B030D-6E8A-4147-A177-3AD203B41FA5}">
                      <a16:colId xmlns:a16="http://schemas.microsoft.com/office/drawing/2014/main" val="421015096"/>
                    </a:ext>
                  </a:extLst>
                </a:gridCol>
              </a:tblGrid>
              <a:tr h="411728">
                <a:tc>
                  <a:txBody>
                    <a:bodyPr/>
                    <a:lstStyle/>
                    <a:p>
                      <a:pPr marL="0" marR="0" algn="ctr">
                        <a:spcBef>
                          <a:spcPts val="0"/>
                        </a:spcBef>
                        <a:spcAft>
                          <a:spcPts val="0"/>
                        </a:spcAft>
                      </a:pPr>
                      <a:r>
                        <a:rPr lang="en-US" sz="1400" dirty="0">
                          <a:effectLst/>
                        </a:rPr>
                        <a:t>Species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Count Species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Count Latitude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Count </a:t>
                      </a:r>
                    </a:p>
                    <a:p>
                      <a:pPr marL="0" marR="0">
                        <a:spcBef>
                          <a:spcPts val="0"/>
                        </a:spcBef>
                        <a:spcAft>
                          <a:spcPts val="0"/>
                        </a:spcAft>
                      </a:pPr>
                      <a:r>
                        <a:rPr lang="en-US" sz="1400" dirty="0">
                          <a:effectLst/>
                        </a:rPr>
                        <a:t>Longitude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Count Salinity</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Count Temp</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Count size (mm)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2587087"/>
                  </a:ext>
                </a:extLst>
              </a:tr>
              <a:tr h="257330">
                <a:tc>
                  <a:txBody>
                    <a:bodyPr/>
                    <a:lstStyle/>
                    <a:p>
                      <a:pPr marL="0" marR="0">
                        <a:spcBef>
                          <a:spcPts val="0"/>
                        </a:spcBef>
                        <a:spcAft>
                          <a:spcPts val="0"/>
                        </a:spcAft>
                      </a:pPr>
                      <a:r>
                        <a:rPr lang="en-US" sz="1400" dirty="0">
                          <a:effectLst/>
                        </a:rPr>
                        <a:t>Black marlin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92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92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92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1400">
                        <a:effectLst/>
                        <a:latin typeface="Arial" panose="020B0604020202020204" pitchFamily="34" charset="0"/>
                      </a:endParaRPr>
                    </a:p>
                  </a:txBody>
                  <a:tcPr marL="68580" marR="68580" marT="0" marB="0"/>
                </a:tc>
                <a:tc>
                  <a:txBody>
                    <a:bodyPr/>
                    <a:lstStyle/>
                    <a:p>
                      <a:pPr marL="0" marR="0">
                        <a:spcBef>
                          <a:spcPts val="0"/>
                        </a:spcBef>
                        <a:spcAft>
                          <a:spcPts val="0"/>
                        </a:spcAft>
                      </a:pPr>
                      <a:r>
                        <a:rPr lang="en-US" sz="1400">
                          <a:effectLst/>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92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024335"/>
                  </a:ext>
                </a:extLst>
              </a:tr>
              <a:tr h="257330">
                <a:tc>
                  <a:txBody>
                    <a:bodyPr/>
                    <a:lstStyle/>
                    <a:p>
                      <a:pPr marL="0" marR="0">
                        <a:spcBef>
                          <a:spcPts val="0"/>
                        </a:spcBef>
                        <a:spcAft>
                          <a:spcPts val="0"/>
                        </a:spcAft>
                      </a:pPr>
                      <a:r>
                        <a:rPr lang="en-US" sz="1400">
                          <a:effectLst/>
                        </a:rPr>
                        <a:t>Blue marlin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282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282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282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32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177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282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8829204"/>
                  </a:ext>
                </a:extLst>
              </a:tr>
              <a:tr h="257330">
                <a:tc>
                  <a:txBody>
                    <a:bodyPr/>
                    <a:lstStyle/>
                    <a:p>
                      <a:pPr marL="0" marR="0">
                        <a:spcBef>
                          <a:spcPts val="0"/>
                        </a:spcBef>
                        <a:spcAft>
                          <a:spcPts val="0"/>
                        </a:spcAft>
                      </a:pPr>
                      <a:r>
                        <a:rPr lang="en-US" sz="1400">
                          <a:effectLst/>
                        </a:rPr>
                        <a:t>Istiophorid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146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79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79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21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122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2038406"/>
                  </a:ext>
                </a:extLst>
              </a:tr>
              <a:tr h="257330">
                <a:tc>
                  <a:txBody>
                    <a:bodyPr/>
                    <a:lstStyle/>
                    <a:p>
                      <a:pPr marL="0" marR="0">
                        <a:spcBef>
                          <a:spcPts val="0"/>
                        </a:spcBef>
                        <a:spcAft>
                          <a:spcPts val="0"/>
                        </a:spcAft>
                      </a:pPr>
                      <a:r>
                        <a:rPr lang="en-US" sz="1400">
                          <a:effectLst/>
                        </a:rPr>
                        <a:t>Sailfish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86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86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86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1400">
                        <a:effectLst/>
                        <a:latin typeface="Arial" panose="020B0604020202020204" pitchFamily="34" charset="0"/>
                      </a:endParaRPr>
                    </a:p>
                  </a:txBody>
                  <a:tcPr marL="68580" marR="68580" marT="0" marB="0"/>
                </a:tc>
                <a:tc>
                  <a:txBody>
                    <a:bodyPr/>
                    <a:lstStyle/>
                    <a:p>
                      <a:pPr marL="0" marR="0">
                        <a:spcBef>
                          <a:spcPts val="0"/>
                        </a:spcBef>
                        <a:spcAft>
                          <a:spcPts val="0"/>
                        </a:spcAft>
                      </a:pPr>
                      <a:r>
                        <a:rPr lang="en-US" sz="1400">
                          <a:effectLst/>
                        </a:rPr>
                        <a:t>22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79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4280799"/>
                  </a:ext>
                </a:extLst>
              </a:tr>
              <a:tr h="205863">
                <a:tc>
                  <a:txBody>
                    <a:bodyPr/>
                    <a:lstStyle/>
                    <a:p>
                      <a:pPr marL="0" marR="0">
                        <a:spcBef>
                          <a:spcPts val="0"/>
                        </a:spcBef>
                        <a:spcAft>
                          <a:spcPts val="0"/>
                        </a:spcAft>
                      </a:pPr>
                      <a:r>
                        <a:rPr lang="en-US" sz="1400">
                          <a:effectLst/>
                        </a:rPr>
                        <a:t>Shortbill spearfish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93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81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81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52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73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93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0945676"/>
                  </a:ext>
                </a:extLst>
              </a:tr>
              <a:tr h="257330">
                <a:tc>
                  <a:txBody>
                    <a:bodyPr/>
                    <a:lstStyle/>
                    <a:p>
                      <a:pPr marL="0" marR="0">
                        <a:spcBef>
                          <a:spcPts val="0"/>
                        </a:spcBef>
                        <a:spcAft>
                          <a:spcPts val="0"/>
                        </a:spcAft>
                      </a:pPr>
                      <a:r>
                        <a:rPr lang="en-US" sz="1400">
                          <a:effectLst/>
                        </a:rPr>
                        <a:t>Striped marlin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94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94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94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94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2225064"/>
                  </a:ext>
                </a:extLst>
              </a:tr>
              <a:tr h="257330">
                <a:tc>
                  <a:txBody>
                    <a:bodyPr/>
                    <a:lstStyle/>
                    <a:p>
                      <a:pPr marL="0" marR="0">
                        <a:spcBef>
                          <a:spcPts val="0"/>
                        </a:spcBef>
                        <a:spcAft>
                          <a:spcPts val="0"/>
                        </a:spcAft>
                      </a:pPr>
                      <a:r>
                        <a:rPr lang="en-US" sz="1400">
                          <a:effectLst/>
                        </a:rPr>
                        <a:t>Swordfish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95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59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59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26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48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88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8360726"/>
                  </a:ext>
                </a:extLst>
              </a:tr>
              <a:tr h="257330">
                <a:tc>
                  <a:txBody>
                    <a:bodyPr/>
                    <a:lstStyle/>
                    <a:p>
                      <a:pPr marL="0" marR="0">
                        <a:spcBef>
                          <a:spcPts val="0"/>
                        </a:spcBef>
                        <a:spcAft>
                          <a:spcPts val="0"/>
                        </a:spcAft>
                      </a:pPr>
                      <a:r>
                        <a:rPr lang="en-US" sz="1400" dirty="0">
                          <a:effectLst/>
                        </a:rPr>
                        <a:t>Grand Total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888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773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773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122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352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850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7239238"/>
                  </a:ext>
                </a:extLst>
              </a:tr>
            </a:tbl>
          </a:graphicData>
        </a:graphic>
      </p:graphicFrame>
      <p:sp>
        <p:nvSpPr>
          <p:cNvPr id="9" name="TextBox 8">
            <a:extLst>
              <a:ext uri="{FF2B5EF4-FFF2-40B4-BE49-F238E27FC236}">
                <a16:creationId xmlns:a16="http://schemas.microsoft.com/office/drawing/2014/main" id="{5905BBC5-49F8-0901-06FC-9395F2B98B63}"/>
              </a:ext>
            </a:extLst>
          </p:cNvPr>
          <p:cNvSpPr txBox="1"/>
          <p:nvPr/>
        </p:nvSpPr>
        <p:spPr>
          <a:xfrm>
            <a:off x="4006131" y="3742257"/>
            <a:ext cx="5906814" cy="461665"/>
          </a:xfrm>
          <a:prstGeom prst="rect">
            <a:avLst/>
          </a:prstGeom>
          <a:noFill/>
        </p:spPr>
        <p:txBody>
          <a:bodyPr wrap="square" rtlCol="0">
            <a:spAutoFit/>
          </a:bodyPr>
          <a:lstStyle/>
          <a:p>
            <a:pPr algn="ctr"/>
            <a:r>
              <a:rPr lang="en-US" sz="2400" b="1" dirty="0"/>
              <a:t>Records of larval samples in Dataset 2</a:t>
            </a:r>
          </a:p>
        </p:txBody>
      </p:sp>
      <p:sp>
        <p:nvSpPr>
          <p:cNvPr id="11" name="TextBox 10">
            <a:extLst>
              <a:ext uri="{FF2B5EF4-FFF2-40B4-BE49-F238E27FC236}">
                <a16:creationId xmlns:a16="http://schemas.microsoft.com/office/drawing/2014/main" id="{D8F67E09-C52B-C2C7-2000-B1B1B8DA5BB3}"/>
              </a:ext>
            </a:extLst>
          </p:cNvPr>
          <p:cNvSpPr txBox="1"/>
          <p:nvPr/>
        </p:nvSpPr>
        <p:spPr>
          <a:xfrm>
            <a:off x="1397120" y="6102265"/>
            <a:ext cx="9472978" cy="338554"/>
          </a:xfrm>
          <a:prstGeom prst="rect">
            <a:avLst/>
          </a:prstGeom>
          <a:noFill/>
          <a:ln w="28575">
            <a:solidFill>
              <a:srgbClr val="C00000"/>
            </a:solidFill>
          </a:ln>
        </p:spPr>
        <p:txBody>
          <a:bodyPr wrap="square" rtlCol="0">
            <a:spAutoFit/>
          </a:bodyPr>
          <a:lstStyle/>
          <a:p>
            <a:r>
              <a:rPr lang="en-US" sz="1600" b="1" dirty="0"/>
              <a:t>Note: Data spatially aggregated ~1.5°.  Sample sizes  of larval billfish 1956-1981 (source: Nishikawa et al. 1985)</a:t>
            </a:r>
          </a:p>
        </p:txBody>
      </p:sp>
      <p:graphicFrame>
        <p:nvGraphicFramePr>
          <p:cNvPr id="12" name="Table 11">
            <a:extLst>
              <a:ext uri="{FF2B5EF4-FFF2-40B4-BE49-F238E27FC236}">
                <a16:creationId xmlns:a16="http://schemas.microsoft.com/office/drawing/2014/main" id="{7BEC708D-517C-A0AF-086D-4FCFAFC031FB}"/>
              </a:ext>
            </a:extLst>
          </p:cNvPr>
          <p:cNvGraphicFramePr>
            <a:graphicFrameLocks noGrp="1"/>
          </p:cNvGraphicFramePr>
          <p:nvPr>
            <p:extLst>
              <p:ext uri="{D42A27DB-BD31-4B8C-83A1-F6EECF244321}">
                <p14:modId xmlns:p14="http://schemas.microsoft.com/office/powerpoint/2010/main" val="1167173374"/>
              </p:ext>
            </p:extLst>
          </p:nvPr>
        </p:nvGraphicFramePr>
        <p:xfrm>
          <a:off x="5472325" y="4142320"/>
          <a:ext cx="2974427" cy="1920240"/>
        </p:xfrm>
        <a:graphic>
          <a:graphicData uri="http://schemas.openxmlformats.org/drawingml/2006/table">
            <a:tbl>
              <a:tblPr firstRow="1" firstCol="1" bandRow="1">
                <a:tableStyleId>{5C22544A-7EE6-4342-B048-85BDC9FD1C3A}</a:tableStyleId>
              </a:tblPr>
              <a:tblGrid>
                <a:gridCol w="1483567">
                  <a:extLst>
                    <a:ext uri="{9D8B030D-6E8A-4147-A177-3AD203B41FA5}">
                      <a16:colId xmlns:a16="http://schemas.microsoft.com/office/drawing/2014/main" val="1613437334"/>
                    </a:ext>
                  </a:extLst>
                </a:gridCol>
                <a:gridCol w="1490860">
                  <a:extLst>
                    <a:ext uri="{9D8B030D-6E8A-4147-A177-3AD203B41FA5}">
                      <a16:colId xmlns:a16="http://schemas.microsoft.com/office/drawing/2014/main" val="3830954007"/>
                    </a:ext>
                  </a:extLst>
                </a:gridCol>
              </a:tblGrid>
              <a:tr h="190500">
                <a:tc>
                  <a:txBody>
                    <a:bodyPr/>
                    <a:lstStyle/>
                    <a:p>
                      <a:pPr marL="0" marR="0" algn="l">
                        <a:spcBef>
                          <a:spcPts val="0"/>
                        </a:spcBef>
                        <a:spcAft>
                          <a:spcPts val="0"/>
                        </a:spcAft>
                      </a:pPr>
                      <a:r>
                        <a:rPr lang="en-US" sz="1400" dirty="0">
                          <a:effectLst/>
                        </a:rPr>
                        <a:t>Species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a:effectLst/>
                        </a:rPr>
                        <a:t>Count</a:t>
                      </a:r>
                    </a:p>
                    <a:p>
                      <a:pPr marL="0" marR="0" algn="l">
                        <a:spcBef>
                          <a:spcPts val="0"/>
                        </a:spcBef>
                        <a:spcAft>
                          <a:spcPts val="0"/>
                        </a:spcAft>
                      </a:pPr>
                      <a:r>
                        <a:rPr lang="en-US" sz="1400">
                          <a:effectLst/>
                        </a:rPr>
                        <a:t>Species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6616295"/>
                  </a:ext>
                </a:extLst>
              </a:tr>
              <a:tr h="190500">
                <a:tc>
                  <a:txBody>
                    <a:bodyPr/>
                    <a:lstStyle/>
                    <a:p>
                      <a:pPr marL="0" marR="0" algn="l">
                        <a:spcBef>
                          <a:spcPts val="0"/>
                        </a:spcBef>
                        <a:spcAft>
                          <a:spcPts val="0"/>
                        </a:spcAft>
                      </a:pPr>
                      <a:r>
                        <a:rPr lang="en-US" sz="1400" dirty="0">
                          <a:effectLst/>
                        </a:rPr>
                        <a:t>Sailfish</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a:effectLst/>
                        </a:rPr>
                        <a:t>292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0195644"/>
                  </a:ext>
                </a:extLst>
              </a:tr>
              <a:tr h="190500">
                <a:tc>
                  <a:txBody>
                    <a:bodyPr/>
                    <a:lstStyle/>
                    <a:p>
                      <a:pPr marL="0" marR="0" algn="l">
                        <a:spcBef>
                          <a:spcPts val="0"/>
                        </a:spcBef>
                        <a:spcAft>
                          <a:spcPts val="0"/>
                        </a:spcAft>
                      </a:pPr>
                      <a:r>
                        <a:rPr lang="en-US" sz="1400" dirty="0">
                          <a:effectLst/>
                        </a:rPr>
                        <a:t>Swordfish</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a:effectLst/>
                        </a:rPr>
                        <a:t>591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6266974"/>
                  </a:ext>
                </a:extLst>
              </a:tr>
              <a:tr h="190500">
                <a:tc>
                  <a:txBody>
                    <a:bodyPr/>
                    <a:lstStyle/>
                    <a:p>
                      <a:pPr marL="0" marR="0" algn="l">
                        <a:spcBef>
                          <a:spcPts val="0"/>
                        </a:spcBef>
                        <a:spcAft>
                          <a:spcPts val="0"/>
                        </a:spcAft>
                      </a:pPr>
                      <a:r>
                        <a:rPr lang="en-US" sz="1400">
                          <a:effectLst/>
                        </a:rPr>
                        <a:t>Black marlin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dirty="0">
                          <a:effectLst/>
                        </a:rPr>
                        <a:t>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7353962"/>
                  </a:ext>
                </a:extLst>
              </a:tr>
              <a:tr h="190500">
                <a:tc>
                  <a:txBody>
                    <a:bodyPr/>
                    <a:lstStyle/>
                    <a:p>
                      <a:pPr marL="0" marR="0" algn="l">
                        <a:spcBef>
                          <a:spcPts val="0"/>
                        </a:spcBef>
                        <a:spcAft>
                          <a:spcPts val="0"/>
                        </a:spcAft>
                      </a:pPr>
                      <a:r>
                        <a:rPr lang="en-US" sz="1400" dirty="0">
                          <a:effectLst/>
                        </a:rPr>
                        <a:t>Blue marlin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dirty="0">
                          <a:effectLst/>
                        </a:rPr>
                        <a:t>2466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9402213"/>
                  </a:ext>
                </a:extLst>
              </a:tr>
              <a:tr h="190500">
                <a:tc>
                  <a:txBody>
                    <a:bodyPr/>
                    <a:lstStyle/>
                    <a:p>
                      <a:pPr marL="0" marR="0" algn="l">
                        <a:spcBef>
                          <a:spcPts val="0"/>
                        </a:spcBef>
                        <a:spcAft>
                          <a:spcPts val="0"/>
                        </a:spcAft>
                      </a:pPr>
                      <a:r>
                        <a:rPr lang="en-US" sz="1400">
                          <a:effectLst/>
                        </a:rPr>
                        <a:t>Shortbill spearfish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dirty="0">
                          <a:effectLst/>
                        </a:rPr>
                        <a:t>739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5575291"/>
                  </a:ext>
                </a:extLst>
              </a:tr>
              <a:tr h="190500">
                <a:tc>
                  <a:txBody>
                    <a:bodyPr/>
                    <a:lstStyle/>
                    <a:p>
                      <a:pPr marL="0" marR="0" algn="l">
                        <a:spcBef>
                          <a:spcPts val="0"/>
                        </a:spcBef>
                        <a:spcAft>
                          <a:spcPts val="0"/>
                        </a:spcAft>
                      </a:pPr>
                      <a:r>
                        <a:rPr lang="en-US" sz="1400">
                          <a:effectLst/>
                        </a:rPr>
                        <a:t>Striped marlin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dirty="0">
                          <a:effectLst/>
                        </a:rPr>
                        <a:t>442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4241152"/>
                  </a:ext>
                </a:extLst>
              </a:tr>
              <a:tr h="190500">
                <a:tc>
                  <a:txBody>
                    <a:bodyPr/>
                    <a:lstStyle/>
                    <a:p>
                      <a:pPr marL="0" marR="0" algn="l">
                        <a:spcBef>
                          <a:spcPts val="0"/>
                        </a:spcBef>
                        <a:spcAft>
                          <a:spcPts val="0"/>
                        </a:spcAft>
                      </a:pPr>
                      <a:r>
                        <a:rPr lang="en-US" sz="1400">
                          <a:effectLst/>
                        </a:rPr>
                        <a:t>Grand Total</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dirty="0">
                          <a:effectLst/>
                        </a:rPr>
                        <a:t>4535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2741652"/>
                  </a:ext>
                </a:extLst>
              </a:tr>
            </a:tbl>
          </a:graphicData>
        </a:graphic>
      </p:graphicFrame>
      <p:sp>
        <p:nvSpPr>
          <p:cNvPr id="3" name="TextBox 2">
            <a:extLst>
              <a:ext uri="{FF2B5EF4-FFF2-40B4-BE49-F238E27FC236}">
                <a16:creationId xmlns:a16="http://schemas.microsoft.com/office/drawing/2014/main" id="{51D1349B-5919-1415-12D2-BEC72E87FF9F}"/>
              </a:ext>
            </a:extLst>
          </p:cNvPr>
          <p:cNvSpPr txBox="1"/>
          <p:nvPr/>
        </p:nvSpPr>
        <p:spPr>
          <a:xfrm>
            <a:off x="72049" y="2033038"/>
            <a:ext cx="2974427" cy="2585323"/>
          </a:xfrm>
          <a:prstGeom prst="rect">
            <a:avLst/>
          </a:prstGeom>
          <a:noFill/>
          <a:ln w="28575">
            <a:solidFill>
              <a:srgbClr val="C00000"/>
            </a:solidFill>
          </a:ln>
        </p:spPr>
        <p:txBody>
          <a:bodyPr wrap="square" rtlCol="0">
            <a:spAutoFit/>
          </a:bodyPr>
          <a:lstStyle/>
          <a:p>
            <a:r>
              <a:rPr lang="en-US" b="1" dirty="0"/>
              <a:t>Note: It is highly probable that larval </a:t>
            </a:r>
            <a:r>
              <a:rPr lang="en-US" b="1" dirty="0" err="1"/>
              <a:t>istiophorids</a:t>
            </a:r>
            <a:r>
              <a:rPr lang="en-US" b="1" dirty="0"/>
              <a:t> have been misidentified to species level using morphometric characters.  What the rate of misidentification is unknown but blue and striped marlin are mixed-up and occasionally black marlin.</a:t>
            </a:r>
          </a:p>
        </p:txBody>
      </p:sp>
    </p:spTree>
    <p:extLst>
      <p:ext uri="{BB962C8B-B14F-4D97-AF65-F5344CB8AC3E}">
        <p14:creationId xmlns:p14="http://schemas.microsoft.com/office/powerpoint/2010/main" val="122022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graphicFrame>
        <p:nvGraphicFramePr>
          <p:cNvPr id="3" name="Table 2">
            <a:extLst>
              <a:ext uri="{FF2B5EF4-FFF2-40B4-BE49-F238E27FC236}">
                <a16:creationId xmlns:a16="http://schemas.microsoft.com/office/drawing/2014/main" id="{268A05A9-180B-2BA9-0105-CEE3EDD72DE4}"/>
              </a:ext>
            </a:extLst>
          </p:cNvPr>
          <p:cNvGraphicFramePr>
            <a:graphicFrameLocks noGrp="1"/>
          </p:cNvGraphicFramePr>
          <p:nvPr>
            <p:extLst>
              <p:ext uri="{D42A27DB-BD31-4B8C-83A1-F6EECF244321}">
                <p14:modId xmlns:p14="http://schemas.microsoft.com/office/powerpoint/2010/main" val="287536192"/>
              </p:ext>
            </p:extLst>
          </p:nvPr>
        </p:nvGraphicFramePr>
        <p:xfrm>
          <a:off x="1564254" y="380999"/>
          <a:ext cx="7716380" cy="5932266"/>
        </p:xfrm>
        <a:graphic>
          <a:graphicData uri="http://schemas.openxmlformats.org/drawingml/2006/table">
            <a:tbl>
              <a:tblPr>
                <a:tableStyleId>{5C22544A-7EE6-4342-B048-85BDC9FD1C3A}</a:tableStyleId>
              </a:tblPr>
              <a:tblGrid>
                <a:gridCol w="771638">
                  <a:extLst>
                    <a:ext uri="{9D8B030D-6E8A-4147-A177-3AD203B41FA5}">
                      <a16:colId xmlns:a16="http://schemas.microsoft.com/office/drawing/2014/main" val="4026627695"/>
                    </a:ext>
                  </a:extLst>
                </a:gridCol>
                <a:gridCol w="771638">
                  <a:extLst>
                    <a:ext uri="{9D8B030D-6E8A-4147-A177-3AD203B41FA5}">
                      <a16:colId xmlns:a16="http://schemas.microsoft.com/office/drawing/2014/main" val="1204869343"/>
                    </a:ext>
                  </a:extLst>
                </a:gridCol>
                <a:gridCol w="771638">
                  <a:extLst>
                    <a:ext uri="{9D8B030D-6E8A-4147-A177-3AD203B41FA5}">
                      <a16:colId xmlns:a16="http://schemas.microsoft.com/office/drawing/2014/main" val="1024256477"/>
                    </a:ext>
                  </a:extLst>
                </a:gridCol>
                <a:gridCol w="771638">
                  <a:extLst>
                    <a:ext uri="{9D8B030D-6E8A-4147-A177-3AD203B41FA5}">
                      <a16:colId xmlns:a16="http://schemas.microsoft.com/office/drawing/2014/main" val="2326560622"/>
                    </a:ext>
                  </a:extLst>
                </a:gridCol>
                <a:gridCol w="771638">
                  <a:extLst>
                    <a:ext uri="{9D8B030D-6E8A-4147-A177-3AD203B41FA5}">
                      <a16:colId xmlns:a16="http://schemas.microsoft.com/office/drawing/2014/main" val="2148190354"/>
                    </a:ext>
                  </a:extLst>
                </a:gridCol>
                <a:gridCol w="771638">
                  <a:extLst>
                    <a:ext uri="{9D8B030D-6E8A-4147-A177-3AD203B41FA5}">
                      <a16:colId xmlns:a16="http://schemas.microsoft.com/office/drawing/2014/main" val="865034856"/>
                    </a:ext>
                  </a:extLst>
                </a:gridCol>
                <a:gridCol w="771638">
                  <a:extLst>
                    <a:ext uri="{9D8B030D-6E8A-4147-A177-3AD203B41FA5}">
                      <a16:colId xmlns:a16="http://schemas.microsoft.com/office/drawing/2014/main" val="393093364"/>
                    </a:ext>
                  </a:extLst>
                </a:gridCol>
                <a:gridCol w="771638">
                  <a:extLst>
                    <a:ext uri="{9D8B030D-6E8A-4147-A177-3AD203B41FA5}">
                      <a16:colId xmlns:a16="http://schemas.microsoft.com/office/drawing/2014/main" val="4115170914"/>
                    </a:ext>
                  </a:extLst>
                </a:gridCol>
                <a:gridCol w="771638">
                  <a:extLst>
                    <a:ext uri="{9D8B030D-6E8A-4147-A177-3AD203B41FA5}">
                      <a16:colId xmlns:a16="http://schemas.microsoft.com/office/drawing/2014/main" val="656399099"/>
                    </a:ext>
                  </a:extLst>
                </a:gridCol>
                <a:gridCol w="771638">
                  <a:extLst>
                    <a:ext uri="{9D8B030D-6E8A-4147-A177-3AD203B41FA5}">
                      <a16:colId xmlns:a16="http://schemas.microsoft.com/office/drawing/2014/main" val="1722428636"/>
                    </a:ext>
                  </a:extLst>
                </a:gridCol>
              </a:tblGrid>
              <a:tr h="234988">
                <a:tc gridSpan="10">
                  <a:txBody>
                    <a:bodyPr/>
                    <a:lstStyle/>
                    <a:p>
                      <a:pPr algn="ctr" fontAlgn="b"/>
                      <a:r>
                        <a:rPr lang="en-US" sz="1600" b="1" u="none" strike="noStrike" dirty="0">
                          <a:effectLst/>
                        </a:rPr>
                        <a:t>Sample Sizes for Species with known collection coordinates (FAO Codes)</a:t>
                      </a:r>
                      <a:endParaRPr lang="en-US" sz="1600" b="1" i="0" u="none" strike="noStrike" dirty="0">
                        <a:solidFill>
                          <a:srgbClr val="000000"/>
                        </a:solidFill>
                        <a:effectLst/>
                        <a:latin typeface="Calibri" panose="020F0502020204030204" pitchFamily="34" charset="0"/>
                      </a:endParaRPr>
                    </a:p>
                  </a:txBody>
                  <a:tcPr marL="6435" marR="6435" marT="643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700" b="0" i="0" u="none" strike="noStrike">
                        <a:solidFill>
                          <a:srgbClr val="000000"/>
                        </a:solidFill>
                        <a:effectLst/>
                        <a:latin typeface="Calibri" panose="020F0502020204030204" pitchFamily="34" charset="0"/>
                      </a:endParaRPr>
                    </a:p>
                  </a:txBody>
                  <a:tcPr marL="6435" marR="6435" marT="6435" marB="0" anchor="b"/>
                </a:tc>
                <a:tc hMerge="1">
                  <a:txBody>
                    <a:bodyPr/>
                    <a:lstStyle/>
                    <a:p>
                      <a:pPr algn="l" fontAlgn="b"/>
                      <a:endParaRPr lang="en-US" sz="700" b="0" i="0" u="none" strike="noStrike">
                        <a:solidFill>
                          <a:srgbClr val="000000"/>
                        </a:solidFill>
                        <a:effectLst/>
                        <a:latin typeface="Calibri" panose="020F0502020204030204" pitchFamily="34" charset="0"/>
                      </a:endParaRPr>
                    </a:p>
                  </a:txBody>
                  <a:tcPr marL="6435" marR="6435" marT="6435" marB="0" anchor="b"/>
                </a:tc>
                <a:tc hMerge="1">
                  <a:txBody>
                    <a:bodyPr/>
                    <a:lstStyle/>
                    <a:p>
                      <a:pPr algn="l" fontAlgn="b"/>
                      <a:endParaRPr lang="en-US" sz="700" b="0" i="0" u="none" strike="noStrike">
                        <a:solidFill>
                          <a:srgbClr val="000000"/>
                        </a:solidFill>
                        <a:effectLst/>
                        <a:latin typeface="Calibri" panose="020F0502020204030204" pitchFamily="34" charset="0"/>
                      </a:endParaRPr>
                    </a:p>
                  </a:txBody>
                  <a:tcPr marL="6435" marR="6435" marT="6435" marB="0" anchor="b"/>
                </a:tc>
                <a:tc hMerge="1">
                  <a:txBody>
                    <a:bodyPr/>
                    <a:lstStyle/>
                    <a:p>
                      <a:pPr algn="l" fontAlgn="b"/>
                      <a:endParaRPr lang="en-US" sz="700" b="0" i="0" u="none" strike="noStrike" dirty="0">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633175998"/>
                  </a:ext>
                </a:extLst>
              </a:tr>
              <a:tr h="349461">
                <a:tc>
                  <a:txBody>
                    <a:bodyPr/>
                    <a:lstStyle/>
                    <a:p>
                      <a:pPr algn="l" fontAlgn="b"/>
                      <a:r>
                        <a:rPr lang="en-US" sz="1100" b="1" u="none" strike="noStrike" dirty="0">
                          <a:effectLst/>
                        </a:rPr>
                        <a:t>YEAR</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l" fontAlgn="b"/>
                      <a:r>
                        <a:rPr lang="en-US" sz="1100" b="1" u="none" strike="noStrike">
                          <a:effectLst/>
                        </a:rPr>
                        <a:t>BLM</a:t>
                      </a:r>
                      <a:endParaRPr lang="en-US" sz="1100" b="1" i="0" u="none" strike="noStrike">
                        <a:solidFill>
                          <a:srgbClr val="000000"/>
                        </a:solidFill>
                        <a:effectLst/>
                        <a:latin typeface="Calibri" panose="020F0502020204030204" pitchFamily="34" charset="0"/>
                      </a:endParaRPr>
                    </a:p>
                  </a:txBody>
                  <a:tcPr marL="6435" marR="6435" marT="6435" marB="0" anchor="b"/>
                </a:tc>
                <a:tc>
                  <a:txBody>
                    <a:bodyPr/>
                    <a:lstStyle/>
                    <a:p>
                      <a:pPr algn="l" fontAlgn="b"/>
                      <a:r>
                        <a:rPr lang="en-US" sz="1100" b="1" u="none" strike="noStrike">
                          <a:effectLst/>
                        </a:rPr>
                        <a:t>BUM</a:t>
                      </a:r>
                      <a:endParaRPr lang="en-US" sz="1100" b="1" i="0" u="none" strike="noStrike">
                        <a:solidFill>
                          <a:srgbClr val="000000"/>
                        </a:solidFill>
                        <a:effectLst/>
                        <a:latin typeface="Calibri" panose="020F0502020204030204" pitchFamily="34" charset="0"/>
                      </a:endParaRPr>
                    </a:p>
                  </a:txBody>
                  <a:tcPr marL="6435" marR="6435" marT="6435" marB="0" anchor="b"/>
                </a:tc>
                <a:tc>
                  <a:txBody>
                    <a:bodyPr/>
                    <a:lstStyle/>
                    <a:p>
                      <a:pPr algn="l" fontAlgn="b"/>
                      <a:r>
                        <a:rPr lang="en-US" sz="1100" b="1" u="none" strike="noStrike">
                          <a:effectLst/>
                        </a:rPr>
                        <a:t>IST</a:t>
                      </a:r>
                      <a:endParaRPr lang="en-US" sz="1100" b="1" i="0" u="none" strike="noStrike">
                        <a:solidFill>
                          <a:srgbClr val="000000"/>
                        </a:solidFill>
                        <a:effectLst/>
                        <a:latin typeface="Calibri" panose="020F0502020204030204" pitchFamily="34" charset="0"/>
                      </a:endParaRPr>
                    </a:p>
                  </a:txBody>
                  <a:tcPr marL="6435" marR="6435" marT="6435" marB="0" anchor="b"/>
                </a:tc>
                <a:tc>
                  <a:txBody>
                    <a:bodyPr/>
                    <a:lstStyle/>
                    <a:p>
                      <a:pPr algn="l" fontAlgn="b"/>
                      <a:r>
                        <a:rPr lang="en-US" sz="1100" b="1" u="none" strike="noStrike" dirty="0">
                          <a:effectLst/>
                        </a:rPr>
                        <a:t>MLS</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l" fontAlgn="b"/>
                      <a:r>
                        <a:rPr lang="en-US" sz="1100" b="1" u="none" strike="noStrike">
                          <a:effectLst/>
                        </a:rPr>
                        <a:t>SPA</a:t>
                      </a:r>
                      <a:endParaRPr lang="en-US" sz="1100" b="1" i="0" u="none" strike="noStrike">
                        <a:solidFill>
                          <a:srgbClr val="000000"/>
                        </a:solidFill>
                        <a:effectLst/>
                        <a:latin typeface="Calibri" panose="020F0502020204030204" pitchFamily="34" charset="0"/>
                      </a:endParaRPr>
                    </a:p>
                  </a:txBody>
                  <a:tcPr marL="6435" marR="6435" marT="6435" marB="0" anchor="b"/>
                </a:tc>
                <a:tc>
                  <a:txBody>
                    <a:bodyPr/>
                    <a:lstStyle/>
                    <a:p>
                      <a:pPr algn="l" fontAlgn="b"/>
                      <a:r>
                        <a:rPr lang="en-US" sz="1100" b="1" u="none" strike="noStrike">
                          <a:effectLst/>
                        </a:rPr>
                        <a:t>SSP</a:t>
                      </a:r>
                      <a:endParaRPr lang="en-US" sz="1100" b="1" i="0" u="none" strike="noStrike">
                        <a:solidFill>
                          <a:srgbClr val="000000"/>
                        </a:solidFill>
                        <a:effectLst/>
                        <a:latin typeface="Calibri" panose="020F0502020204030204" pitchFamily="34" charset="0"/>
                      </a:endParaRPr>
                    </a:p>
                  </a:txBody>
                  <a:tcPr marL="6435" marR="6435" marT="6435" marB="0" anchor="b"/>
                </a:tc>
                <a:tc>
                  <a:txBody>
                    <a:bodyPr/>
                    <a:lstStyle/>
                    <a:p>
                      <a:pPr algn="l" fontAlgn="b"/>
                      <a:r>
                        <a:rPr lang="en-US" sz="1100" b="1" u="none" strike="noStrike" dirty="0">
                          <a:effectLst/>
                        </a:rPr>
                        <a:t>SWO</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l" fontAlgn="b"/>
                      <a:r>
                        <a:rPr lang="en-US" sz="1100" b="1" u="none" strike="noStrike">
                          <a:effectLst/>
                        </a:rPr>
                        <a:t>Total</a:t>
                      </a:r>
                      <a:endParaRPr lang="en-US" sz="1100" b="1" i="0" u="none" strike="noStrike">
                        <a:solidFill>
                          <a:srgbClr val="000000"/>
                        </a:solidFill>
                        <a:effectLst/>
                        <a:latin typeface="Calibri" panose="020F0502020204030204" pitchFamily="34" charset="0"/>
                      </a:endParaRPr>
                    </a:p>
                  </a:txBody>
                  <a:tcPr marL="6435" marR="6435" marT="6435" marB="0" anchor="b"/>
                </a:tc>
                <a:tc>
                  <a:txBody>
                    <a:bodyPr/>
                    <a:lstStyle/>
                    <a:p>
                      <a:pPr algn="l" fontAlgn="b"/>
                      <a:r>
                        <a:rPr lang="en-US" sz="1100" b="1" u="none" strike="noStrike" dirty="0">
                          <a:effectLst/>
                        </a:rPr>
                        <a:t>Cum. %</a:t>
                      </a:r>
                      <a:endParaRPr lang="en-US" sz="1100" b="1" i="0" u="none" strike="noStrike" dirty="0">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2890489175"/>
                  </a:ext>
                </a:extLst>
              </a:tr>
              <a:tr h="177751">
                <a:tc>
                  <a:txBody>
                    <a:bodyPr/>
                    <a:lstStyle/>
                    <a:p>
                      <a:pPr algn="r" fontAlgn="b"/>
                      <a:r>
                        <a:rPr lang="en-US" sz="1100" b="1" u="none" strike="noStrike" dirty="0">
                          <a:effectLst/>
                        </a:rPr>
                        <a:t>1928</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0.02</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3259799489"/>
                  </a:ext>
                </a:extLst>
              </a:tr>
              <a:tr h="177751">
                <a:tc>
                  <a:txBody>
                    <a:bodyPr/>
                    <a:lstStyle/>
                    <a:p>
                      <a:pPr algn="r" fontAlgn="b"/>
                      <a:r>
                        <a:rPr lang="en-US" sz="1100" b="1" u="none" strike="noStrike" dirty="0">
                          <a:effectLst/>
                        </a:rPr>
                        <a:t>1929</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25</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16</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104</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0.15</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3702147115"/>
                  </a:ext>
                </a:extLst>
              </a:tr>
              <a:tr h="177751">
                <a:tc>
                  <a:txBody>
                    <a:bodyPr/>
                    <a:lstStyle/>
                    <a:p>
                      <a:pPr algn="r" fontAlgn="b"/>
                      <a:r>
                        <a:rPr lang="en-US" sz="1100" b="1" u="none" strike="noStrike" dirty="0">
                          <a:effectLst/>
                        </a:rPr>
                        <a:t>1930</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0.17</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3155027991"/>
                  </a:ext>
                </a:extLst>
              </a:tr>
              <a:tr h="177751">
                <a:tc>
                  <a:txBody>
                    <a:bodyPr/>
                    <a:lstStyle/>
                    <a:p>
                      <a:pPr algn="r" fontAlgn="b"/>
                      <a:r>
                        <a:rPr lang="en-US" sz="1100" b="1" u="none" strike="noStrike" dirty="0">
                          <a:effectLst/>
                        </a:rPr>
                        <a:t>1937</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0.17</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1639792235"/>
                  </a:ext>
                </a:extLst>
              </a:tr>
              <a:tr h="177751">
                <a:tc>
                  <a:txBody>
                    <a:bodyPr/>
                    <a:lstStyle/>
                    <a:p>
                      <a:pPr algn="r" fontAlgn="b"/>
                      <a:r>
                        <a:rPr lang="en-US" sz="1100" b="1" u="none" strike="noStrike" dirty="0">
                          <a:effectLst/>
                        </a:rPr>
                        <a:t>1950</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36</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0.24</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1478161176"/>
                  </a:ext>
                </a:extLst>
              </a:tr>
              <a:tr h="177751">
                <a:tc>
                  <a:txBody>
                    <a:bodyPr/>
                    <a:lstStyle/>
                    <a:p>
                      <a:pPr algn="r" fontAlgn="b"/>
                      <a:r>
                        <a:rPr lang="en-US" sz="1100" b="1" u="none" strike="noStrike" dirty="0">
                          <a:effectLst/>
                        </a:rPr>
                        <a:t>1952</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0.24</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494211754"/>
                  </a:ext>
                </a:extLst>
              </a:tr>
              <a:tr h="177751">
                <a:tc>
                  <a:txBody>
                    <a:bodyPr/>
                    <a:lstStyle/>
                    <a:p>
                      <a:pPr algn="r" fontAlgn="b"/>
                      <a:r>
                        <a:rPr lang="en-US" sz="1100" b="1" u="none" strike="noStrike">
                          <a:effectLst/>
                        </a:rPr>
                        <a:t>1953</a:t>
                      </a:r>
                      <a:endParaRPr lang="en-US" sz="1100" b="1"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0.24</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3150372768"/>
                  </a:ext>
                </a:extLst>
              </a:tr>
              <a:tr h="177751">
                <a:tc>
                  <a:txBody>
                    <a:bodyPr/>
                    <a:lstStyle/>
                    <a:p>
                      <a:pPr algn="r" fontAlgn="b"/>
                      <a:r>
                        <a:rPr lang="en-US" sz="1100" b="1" u="none" strike="noStrike" dirty="0">
                          <a:effectLst/>
                        </a:rPr>
                        <a:t>1956</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0.27</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2471367259"/>
                  </a:ext>
                </a:extLst>
              </a:tr>
              <a:tr h="177751">
                <a:tc>
                  <a:txBody>
                    <a:bodyPr/>
                    <a:lstStyle/>
                    <a:p>
                      <a:pPr algn="r" fontAlgn="b"/>
                      <a:r>
                        <a:rPr lang="en-US" sz="1100" b="1" u="none" strike="noStrike" dirty="0">
                          <a:effectLst/>
                        </a:rPr>
                        <a:t>1957</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0.31</a:t>
                      </a:r>
                      <a:endParaRPr lang="en-US" sz="1100" b="0" i="0" u="none" strike="noStrike" dirty="0">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714581119"/>
                  </a:ext>
                </a:extLst>
              </a:tr>
              <a:tr h="177751">
                <a:tc>
                  <a:txBody>
                    <a:bodyPr/>
                    <a:lstStyle/>
                    <a:p>
                      <a:pPr algn="r" fontAlgn="b"/>
                      <a:r>
                        <a:rPr lang="en-US" sz="1100" b="1" u="none" strike="noStrike" dirty="0">
                          <a:effectLst/>
                        </a:rPr>
                        <a:t>1958</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0.32</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2310989251"/>
                  </a:ext>
                </a:extLst>
              </a:tr>
              <a:tr h="177751">
                <a:tc>
                  <a:txBody>
                    <a:bodyPr/>
                    <a:lstStyle/>
                    <a:p>
                      <a:pPr algn="r" fontAlgn="b"/>
                      <a:r>
                        <a:rPr lang="en-US" sz="1100" b="1" u="none" strike="noStrike" dirty="0">
                          <a:effectLst/>
                        </a:rPr>
                        <a:t>1959</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0.34</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1502464768"/>
                  </a:ext>
                </a:extLst>
              </a:tr>
              <a:tr h="177751">
                <a:tc>
                  <a:txBody>
                    <a:bodyPr/>
                    <a:lstStyle/>
                    <a:p>
                      <a:pPr algn="r" fontAlgn="b"/>
                      <a:r>
                        <a:rPr lang="en-US" sz="1100" b="1" u="none" strike="noStrike" dirty="0">
                          <a:effectLst/>
                        </a:rPr>
                        <a:t>1960</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0.36</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2797943544"/>
                  </a:ext>
                </a:extLst>
              </a:tr>
              <a:tr h="177751">
                <a:tc>
                  <a:txBody>
                    <a:bodyPr/>
                    <a:lstStyle/>
                    <a:p>
                      <a:pPr algn="r" fontAlgn="b"/>
                      <a:r>
                        <a:rPr lang="en-US" sz="1100" b="1" u="none" strike="noStrike" dirty="0">
                          <a:effectLst/>
                        </a:rPr>
                        <a:t>1961</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0.38</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730003147"/>
                  </a:ext>
                </a:extLst>
              </a:tr>
              <a:tr h="177751">
                <a:tc>
                  <a:txBody>
                    <a:bodyPr/>
                    <a:lstStyle/>
                    <a:p>
                      <a:pPr algn="r" fontAlgn="b"/>
                      <a:r>
                        <a:rPr lang="en-US" sz="1100" b="1" u="none" strike="noStrike" dirty="0">
                          <a:effectLst/>
                        </a:rPr>
                        <a:t>1962</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34</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47</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0.44</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690138854"/>
                  </a:ext>
                </a:extLst>
              </a:tr>
              <a:tr h="177751">
                <a:tc>
                  <a:txBody>
                    <a:bodyPr/>
                    <a:lstStyle/>
                    <a:p>
                      <a:pPr algn="r" fontAlgn="b"/>
                      <a:r>
                        <a:rPr lang="en-US" sz="1100" b="1" u="none" strike="noStrike" dirty="0">
                          <a:effectLst/>
                        </a:rPr>
                        <a:t>1963</a:t>
                      </a:r>
                      <a:endParaRPr lang="en-US" sz="1100" b="1"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36</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56</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0.52</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extLst>
                  <a:ext uri="{0D108BD9-81ED-4DB2-BD59-A6C34878D82A}">
                    <a16:rowId xmlns:a16="http://schemas.microsoft.com/office/drawing/2014/main" val="1773318346"/>
                  </a:ext>
                </a:extLst>
              </a:tr>
              <a:tr h="177751">
                <a:tc>
                  <a:txBody>
                    <a:bodyPr/>
                    <a:lstStyle/>
                    <a:p>
                      <a:pPr algn="r" fontAlgn="b"/>
                      <a:r>
                        <a:rPr lang="en-US" sz="1100" b="1" u="none" strike="noStrike" dirty="0">
                          <a:effectLst/>
                        </a:rPr>
                        <a:t>1964</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0.57</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1024480101"/>
                  </a:ext>
                </a:extLst>
              </a:tr>
              <a:tr h="177751">
                <a:tc>
                  <a:txBody>
                    <a:bodyPr/>
                    <a:lstStyle/>
                    <a:p>
                      <a:pPr algn="r" fontAlgn="b"/>
                      <a:r>
                        <a:rPr lang="en-US" sz="1100" b="1" u="none" strike="noStrike">
                          <a:effectLst/>
                        </a:rPr>
                        <a:t>1965</a:t>
                      </a:r>
                      <a:endParaRPr lang="en-US" sz="1100" b="1"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0.58</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58254229"/>
                  </a:ext>
                </a:extLst>
              </a:tr>
              <a:tr h="177751">
                <a:tc>
                  <a:txBody>
                    <a:bodyPr/>
                    <a:lstStyle/>
                    <a:p>
                      <a:pPr algn="r" fontAlgn="b"/>
                      <a:r>
                        <a:rPr lang="en-US" sz="1100" b="1" u="none" strike="noStrike" dirty="0">
                          <a:effectLst/>
                        </a:rPr>
                        <a:t>1967</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0.59</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553183616"/>
                  </a:ext>
                </a:extLst>
              </a:tr>
              <a:tr h="177751">
                <a:tc>
                  <a:txBody>
                    <a:bodyPr/>
                    <a:lstStyle/>
                    <a:p>
                      <a:pPr algn="r" fontAlgn="b"/>
                      <a:r>
                        <a:rPr lang="en-US" sz="1100" b="1" u="none" strike="noStrike">
                          <a:effectLst/>
                        </a:rPr>
                        <a:t>1969</a:t>
                      </a:r>
                      <a:endParaRPr lang="en-US" sz="1100" b="1"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0.61</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3785166012"/>
                  </a:ext>
                </a:extLst>
              </a:tr>
              <a:tr h="177751">
                <a:tc>
                  <a:txBody>
                    <a:bodyPr/>
                    <a:lstStyle/>
                    <a:p>
                      <a:pPr algn="r" fontAlgn="b"/>
                      <a:r>
                        <a:rPr lang="en-US" sz="1100" b="1" u="none" strike="noStrike" dirty="0">
                          <a:effectLst/>
                        </a:rPr>
                        <a:t>1970</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0.61</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1191549666"/>
                  </a:ext>
                </a:extLst>
              </a:tr>
              <a:tr h="177751">
                <a:tc>
                  <a:txBody>
                    <a:bodyPr/>
                    <a:lstStyle/>
                    <a:p>
                      <a:pPr algn="r" fontAlgn="b"/>
                      <a:r>
                        <a:rPr lang="en-US" sz="1100" b="1" u="none" strike="noStrike" dirty="0">
                          <a:effectLst/>
                        </a:rPr>
                        <a:t>1971</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31</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0.65</a:t>
                      </a:r>
                      <a:endParaRPr lang="en-US" sz="1100" b="0" i="0" u="none" strike="noStrike">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601899096"/>
                  </a:ext>
                </a:extLst>
              </a:tr>
              <a:tr h="177751">
                <a:tc>
                  <a:txBody>
                    <a:bodyPr/>
                    <a:lstStyle/>
                    <a:p>
                      <a:pPr algn="r" fontAlgn="b"/>
                      <a:r>
                        <a:rPr lang="en-US" sz="1100" b="1" u="none" strike="noStrike" dirty="0">
                          <a:effectLst/>
                        </a:rPr>
                        <a:t>1983</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0.65</a:t>
                      </a:r>
                      <a:endParaRPr lang="en-US" sz="1100" b="0" i="0" u="none" strike="noStrike" dirty="0">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1359528012"/>
                  </a:ext>
                </a:extLst>
              </a:tr>
              <a:tr h="177751">
                <a:tc>
                  <a:txBody>
                    <a:bodyPr/>
                    <a:lstStyle/>
                    <a:p>
                      <a:pPr algn="r" fontAlgn="b"/>
                      <a:r>
                        <a:rPr lang="en-US" sz="1100" b="1" u="none" strike="noStrike" dirty="0">
                          <a:effectLst/>
                        </a:rPr>
                        <a:t>1985</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82</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129</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0.82</a:t>
                      </a:r>
                      <a:endParaRPr lang="en-US" sz="1100" b="0" i="0" u="none" strike="noStrike" dirty="0">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860785245"/>
                  </a:ext>
                </a:extLst>
              </a:tr>
              <a:tr h="177751">
                <a:tc>
                  <a:txBody>
                    <a:bodyPr/>
                    <a:lstStyle/>
                    <a:p>
                      <a:pPr algn="r" fontAlgn="b"/>
                      <a:r>
                        <a:rPr lang="en-US" sz="1100" b="1" u="none" strike="noStrike" dirty="0">
                          <a:effectLst/>
                        </a:rPr>
                        <a:t>1989</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50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55</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0.89</a:t>
                      </a:r>
                      <a:endParaRPr lang="en-US" sz="1100" b="0" i="0" u="none" strike="noStrike" dirty="0">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1355823407"/>
                  </a:ext>
                </a:extLst>
              </a:tr>
              <a:tr h="177751">
                <a:tc>
                  <a:txBody>
                    <a:bodyPr/>
                    <a:lstStyle/>
                    <a:p>
                      <a:pPr algn="r" fontAlgn="b"/>
                      <a:r>
                        <a:rPr lang="en-US" sz="1100" b="1" u="none" strike="noStrike" dirty="0">
                          <a:effectLst/>
                        </a:rPr>
                        <a:t>1990</a:t>
                      </a:r>
                      <a:endParaRPr lang="en-US" sz="1100" b="1"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tc>
                  <a:txBody>
                    <a:bodyPr/>
                    <a:lstStyle/>
                    <a:p>
                      <a:pPr algn="r" fontAlgn="b"/>
                      <a:r>
                        <a:rPr lang="en-US" sz="1100" u="none" strike="noStrike" dirty="0">
                          <a:effectLst/>
                        </a:rPr>
                        <a:t>0.90</a:t>
                      </a:r>
                      <a:endParaRPr lang="en-US" sz="1100" b="0" i="0" u="none" strike="noStrike" dirty="0">
                        <a:solidFill>
                          <a:srgbClr val="000000"/>
                        </a:solidFill>
                        <a:effectLst/>
                        <a:latin typeface="Calibri" panose="020F0502020204030204" pitchFamily="34" charset="0"/>
                      </a:endParaRPr>
                    </a:p>
                  </a:txBody>
                  <a:tcPr marL="6435" marR="6435" marT="6435" marB="0" anchor="b">
                    <a:solidFill>
                      <a:srgbClr val="FFFF00"/>
                    </a:solidFill>
                  </a:tcPr>
                </a:tc>
                <a:extLst>
                  <a:ext uri="{0D108BD9-81ED-4DB2-BD59-A6C34878D82A}">
                    <a16:rowId xmlns:a16="http://schemas.microsoft.com/office/drawing/2014/main" val="1659528720"/>
                  </a:ext>
                </a:extLst>
              </a:tr>
              <a:tr h="177751">
                <a:tc>
                  <a:txBody>
                    <a:bodyPr/>
                    <a:lstStyle/>
                    <a:p>
                      <a:pPr algn="r" fontAlgn="b"/>
                      <a:r>
                        <a:rPr lang="en-US" sz="1100" b="1" u="none" strike="noStrike" dirty="0">
                          <a:effectLst/>
                        </a:rPr>
                        <a:t>1991</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15</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0.92</a:t>
                      </a:r>
                      <a:endParaRPr lang="en-US" sz="1100" b="0" i="0" u="none" strike="noStrike" dirty="0">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2884910368"/>
                  </a:ext>
                </a:extLst>
              </a:tr>
              <a:tr h="177751">
                <a:tc>
                  <a:txBody>
                    <a:bodyPr/>
                    <a:lstStyle/>
                    <a:p>
                      <a:pPr algn="r" fontAlgn="b"/>
                      <a:r>
                        <a:rPr lang="en-US" sz="1100" b="1" u="none" strike="noStrike" dirty="0">
                          <a:effectLst/>
                        </a:rPr>
                        <a:t>1992</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49</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54</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0.99</a:t>
                      </a:r>
                      <a:endParaRPr lang="en-US" sz="1100" b="0" i="0" u="none" strike="noStrike" dirty="0">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1077343208"/>
                  </a:ext>
                </a:extLst>
              </a:tr>
              <a:tr h="177751">
                <a:tc>
                  <a:txBody>
                    <a:bodyPr/>
                    <a:lstStyle/>
                    <a:p>
                      <a:pPr algn="r" fontAlgn="b"/>
                      <a:r>
                        <a:rPr lang="en-US" sz="1100" b="1" u="none" strike="noStrike" dirty="0">
                          <a:effectLst/>
                        </a:rPr>
                        <a:t>1993</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0.99</a:t>
                      </a:r>
                      <a:endParaRPr lang="en-US" sz="1100" b="0" i="0" u="none" strike="noStrike" dirty="0">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3881206904"/>
                  </a:ext>
                </a:extLst>
              </a:tr>
              <a:tr h="177751">
                <a:tc>
                  <a:txBody>
                    <a:bodyPr/>
                    <a:lstStyle/>
                    <a:p>
                      <a:pPr algn="r" fontAlgn="b"/>
                      <a:r>
                        <a:rPr lang="en-US" sz="1100" b="1" u="none" strike="noStrike" dirty="0">
                          <a:effectLst/>
                        </a:rPr>
                        <a:t>2005</a:t>
                      </a:r>
                      <a:endParaRPr lang="en-US" sz="1100" b="1"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1.00</a:t>
                      </a:r>
                      <a:endParaRPr lang="en-US" sz="1100" b="0" i="0" u="none" strike="noStrike" dirty="0">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3609832431"/>
                  </a:ext>
                </a:extLst>
              </a:tr>
              <a:tr h="177751">
                <a:tc>
                  <a:txBody>
                    <a:bodyPr/>
                    <a:lstStyle/>
                    <a:p>
                      <a:pPr algn="l"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92</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282</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79</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94</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a:effectLst/>
                        </a:rPr>
                        <a:t>86</a:t>
                      </a:r>
                      <a:endParaRPr lang="en-US" sz="1100" b="0" i="0" u="none" strike="noStrike">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81</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59</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r" fontAlgn="b"/>
                      <a:r>
                        <a:rPr lang="en-US" sz="1100" u="none" strike="noStrike" dirty="0">
                          <a:effectLst/>
                        </a:rPr>
                        <a:t>773</a:t>
                      </a:r>
                      <a:endParaRPr lang="en-US" sz="1100" b="0" i="0" u="none" strike="noStrike" dirty="0">
                        <a:solidFill>
                          <a:srgbClr val="000000"/>
                        </a:solidFill>
                        <a:effectLst/>
                        <a:latin typeface="Calibri" panose="020F0502020204030204" pitchFamily="34" charset="0"/>
                      </a:endParaRPr>
                    </a:p>
                  </a:txBody>
                  <a:tcPr marL="6435" marR="6435" marT="643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435" marR="6435" marT="6435" marB="0" anchor="b"/>
                </a:tc>
                <a:extLst>
                  <a:ext uri="{0D108BD9-81ED-4DB2-BD59-A6C34878D82A}">
                    <a16:rowId xmlns:a16="http://schemas.microsoft.com/office/drawing/2014/main" val="163900645"/>
                  </a:ext>
                </a:extLst>
              </a:tr>
            </a:tbl>
          </a:graphicData>
        </a:graphic>
      </p:graphicFrame>
      <p:sp>
        <p:nvSpPr>
          <p:cNvPr id="5" name="TextBox 4">
            <a:extLst>
              <a:ext uri="{FF2B5EF4-FFF2-40B4-BE49-F238E27FC236}">
                <a16:creationId xmlns:a16="http://schemas.microsoft.com/office/drawing/2014/main" id="{69623664-98D6-14FA-F1F8-F3A062FD6D3C}"/>
              </a:ext>
            </a:extLst>
          </p:cNvPr>
          <p:cNvSpPr txBox="1"/>
          <p:nvPr/>
        </p:nvSpPr>
        <p:spPr>
          <a:xfrm>
            <a:off x="587549" y="3345736"/>
            <a:ext cx="976706" cy="646331"/>
          </a:xfrm>
          <a:prstGeom prst="rect">
            <a:avLst/>
          </a:prstGeom>
          <a:noFill/>
        </p:spPr>
        <p:txBody>
          <a:bodyPr wrap="square" rtlCol="0">
            <a:spAutoFit/>
          </a:bodyPr>
          <a:lstStyle/>
          <a:p>
            <a:r>
              <a:rPr lang="en-US" b="1" dirty="0"/>
              <a:t>52%</a:t>
            </a:r>
          </a:p>
          <a:p>
            <a:r>
              <a:rPr lang="en-US" b="1" dirty="0"/>
              <a:t>1963</a:t>
            </a:r>
          </a:p>
        </p:txBody>
      </p:sp>
      <p:sp>
        <p:nvSpPr>
          <p:cNvPr id="6" name="Arrow: Right 5">
            <a:extLst>
              <a:ext uri="{FF2B5EF4-FFF2-40B4-BE49-F238E27FC236}">
                <a16:creationId xmlns:a16="http://schemas.microsoft.com/office/drawing/2014/main" id="{7C1ED0AB-55D1-D7E8-F2E2-C9071A1A27BC}"/>
              </a:ext>
            </a:extLst>
          </p:cNvPr>
          <p:cNvSpPr/>
          <p:nvPr/>
        </p:nvSpPr>
        <p:spPr>
          <a:xfrm>
            <a:off x="1137574" y="3461376"/>
            <a:ext cx="263273" cy="20752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E2E697BC-058F-D5BF-2515-7C49341D46C2}"/>
              </a:ext>
            </a:extLst>
          </p:cNvPr>
          <p:cNvSpPr/>
          <p:nvPr/>
        </p:nvSpPr>
        <p:spPr>
          <a:xfrm>
            <a:off x="1137573" y="3461377"/>
            <a:ext cx="263273" cy="20752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39990B9-6A98-E848-8F46-7FC192880936}"/>
              </a:ext>
            </a:extLst>
          </p:cNvPr>
          <p:cNvSpPr txBox="1"/>
          <p:nvPr/>
        </p:nvSpPr>
        <p:spPr>
          <a:xfrm>
            <a:off x="9762512" y="5073211"/>
            <a:ext cx="976706" cy="646331"/>
          </a:xfrm>
          <a:prstGeom prst="rect">
            <a:avLst/>
          </a:prstGeom>
          <a:noFill/>
        </p:spPr>
        <p:txBody>
          <a:bodyPr wrap="square" rtlCol="0">
            <a:spAutoFit/>
          </a:bodyPr>
          <a:lstStyle/>
          <a:p>
            <a:r>
              <a:rPr lang="en-US" b="1" dirty="0"/>
              <a:t>90%</a:t>
            </a:r>
          </a:p>
          <a:p>
            <a:r>
              <a:rPr lang="en-US" b="1" dirty="0"/>
              <a:t>1990</a:t>
            </a:r>
          </a:p>
        </p:txBody>
      </p:sp>
      <p:sp>
        <p:nvSpPr>
          <p:cNvPr id="15" name="Arrow: Right 14">
            <a:extLst>
              <a:ext uri="{FF2B5EF4-FFF2-40B4-BE49-F238E27FC236}">
                <a16:creationId xmlns:a16="http://schemas.microsoft.com/office/drawing/2014/main" id="{9C7AD033-381D-16B6-59BF-92309E5F0481}"/>
              </a:ext>
            </a:extLst>
          </p:cNvPr>
          <p:cNvSpPr/>
          <p:nvPr/>
        </p:nvSpPr>
        <p:spPr>
          <a:xfrm rot="10800000">
            <a:off x="9499239" y="5188851"/>
            <a:ext cx="263273" cy="20752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2394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graphicFrame>
        <p:nvGraphicFramePr>
          <p:cNvPr id="3" name="Table 2">
            <a:extLst>
              <a:ext uri="{FF2B5EF4-FFF2-40B4-BE49-F238E27FC236}">
                <a16:creationId xmlns:a16="http://schemas.microsoft.com/office/drawing/2014/main" id="{A120A805-D3BE-4F30-BB6A-1226D2C00AC9}"/>
              </a:ext>
            </a:extLst>
          </p:cNvPr>
          <p:cNvGraphicFramePr>
            <a:graphicFrameLocks noGrp="1"/>
          </p:cNvGraphicFramePr>
          <p:nvPr>
            <p:extLst>
              <p:ext uri="{D42A27DB-BD31-4B8C-83A1-F6EECF244321}">
                <p14:modId xmlns:p14="http://schemas.microsoft.com/office/powerpoint/2010/main" val="2490577348"/>
              </p:ext>
            </p:extLst>
          </p:nvPr>
        </p:nvGraphicFramePr>
        <p:xfrm>
          <a:off x="844670" y="1075967"/>
          <a:ext cx="10515607" cy="4426122"/>
        </p:xfrm>
        <a:graphic>
          <a:graphicData uri="http://schemas.openxmlformats.org/drawingml/2006/table">
            <a:tbl>
              <a:tblPr>
                <a:tableStyleId>{5C22544A-7EE6-4342-B048-85BDC9FD1C3A}</a:tableStyleId>
              </a:tblPr>
              <a:tblGrid>
                <a:gridCol w="553453">
                  <a:extLst>
                    <a:ext uri="{9D8B030D-6E8A-4147-A177-3AD203B41FA5}">
                      <a16:colId xmlns:a16="http://schemas.microsoft.com/office/drawing/2014/main" val="3289522342"/>
                    </a:ext>
                  </a:extLst>
                </a:gridCol>
                <a:gridCol w="553453">
                  <a:extLst>
                    <a:ext uri="{9D8B030D-6E8A-4147-A177-3AD203B41FA5}">
                      <a16:colId xmlns:a16="http://schemas.microsoft.com/office/drawing/2014/main" val="3163296892"/>
                    </a:ext>
                  </a:extLst>
                </a:gridCol>
                <a:gridCol w="553453">
                  <a:extLst>
                    <a:ext uri="{9D8B030D-6E8A-4147-A177-3AD203B41FA5}">
                      <a16:colId xmlns:a16="http://schemas.microsoft.com/office/drawing/2014/main" val="1208648840"/>
                    </a:ext>
                  </a:extLst>
                </a:gridCol>
                <a:gridCol w="553453">
                  <a:extLst>
                    <a:ext uri="{9D8B030D-6E8A-4147-A177-3AD203B41FA5}">
                      <a16:colId xmlns:a16="http://schemas.microsoft.com/office/drawing/2014/main" val="3188741697"/>
                    </a:ext>
                  </a:extLst>
                </a:gridCol>
                <a:gridCol w="553453">
                  <a:extLst>
                    <a:ext uri="{9D8B030D-6E8A-4147-A177-3AD203B41FA5}">
                      <a16:colId xmlns:a16="http://schemas.microsoft.com/office/drawing/2014/main" val="1957075384"/>
                    </a:ext>
                  </a:extLst>
                </a:gridCol>
                <a:gridCol w="553453">
                  <a:extLst>
                    <a:ext uri="{9D8B030D-6E8A-4147-A177-3AD203B41FA5}">
                      <a16:colId xmlns:a16="http://schemas.microsoft.com/office/drawing/2014/main" val="3605411304"/>
                    </a:ext>
                  </a:extLst>
                </a:gridCol>
                <a:gridCol w="553453">
                  <a:extLst>
                    <a:ext uri="{9D8B030D-6E8A-4147-A177-3AD203B41FA5}">
                      <a16:colId xmlns:a16="http://schemas.microsoft.com/office/drawing/2014/main" val="2303639783"/>
                    </a:ext>
                  </a:extLst>
                </a:gridCol>
                <a:gridCol w="553453">
                  <a:extLst>
                    <a:ext uri="{9D8B030D-6E8A-4147-A177-3AD203B41FA5}">
                      <a16:colId xmlns:a16="http://schemas.microsoft.com/office/drawing/2014/main" val="1046712109"/>
                    </a:ext>
                  </a:extLst>
                </a:gridCol>
                <a:gridCol w="553453">
                  <a:extLst>
                    <a:ext uri="{9D8B030D-6E8A-4147-A177-3AD203B41FA5}">
                      <a16:colId xmlns:a16="http://schemas.microsoft.com/office/drawing/2014/main" val="2499338346"/>
                    </a:ext>
                  </a:extLst>
                </a:gridCol>
                <a:gridCol w="553453">
                  <a:extLst>
                    <a:ext uri="{9D8B030D-6E8A-4147-A177-3AD203B41FA5}">
                      <a16:colId xmlns:a16="http://schemas.microsoft.com/office/drawing/2014/main" val="2496474330"/>
                    </a:ext>
                  </a:extLst>
                </a:gridCol>
                <a:gridCol w="553453">
                  <a:extLst>
                    <a:ext uri="{9D8B030D-6E8A-4147-A177-3AD203B41FA5}">
                      <a16:colId xmlns:a16="http://schemas.microsoft.com/office/drawing/2014/main" val="838786228"/>
                    </a:ext>
                  </a:extLst>
                </a:gridCol>
                <a:gridCol w="553453">
                  <a:extLst>
                    <a:ext uri="{9D8B030D-6E8A-4147-A177-3AD203B41FA5}">
                      <a16:colId xmlns:a16="http://schemas.microsoft.com/office/drawing/2014/main" val="18819630"/>
                    </a:ext>
                  </a:extLst>
                </a:gridCol>
                <a:gridCol w="553453">
                  <a:extLst>
                    <a:ext uri="{9D8B030D-6E8A-4147-A177-3AD203B41FA5}">
                      <a16:colId xmlns:a16="http://schemas.microsoft.com/office/drawing/2014/main" val="2909123120"/>
                    </a:ext>
                  </a:extLst>
                </a:gridCol>
                <a:gridCol w="553453">
                  <a:extLst>
                    <a:ext uri="{9D8B030D-6E8A-4147-A177-3AD203B41FA5}">
                      <a16:colId xmlns:a16="http://schemas.microsoft.com/office/drawing/2014/main" val="2490394939"/>
                    </a:ext>
                  </a:extLst>
                </a:gridCol>
                <a:gridCol w="553453">
                  <a:extLst>
                    <a:ext uri="{9D8B030D-6E8A-4147-A177-3AD203B41FA5}">
                      <a16:colId xmlns:a16="http://schemas.microsoft.com/office/drawing/2014/main" val="3573728767"/>
                    </a:ext>
                  </a:extLst>
                </a:gridCol>
                <a:gridCol w="553453">
                  <a:extLst>
                    <a:ext uri="{9D8B030D-6E8A-4147-A177-3AD203B41FA5}">
                      <a16:colId xmlns:a16="http://schemas.microsoft.com/office/drawing/2014/main" val="3641321841"/>
                    </a:ext>
                  </a:extLst>
                </a:gridCol>
                <a:gridCol w="553453">
                  <a:extLst>
                    <a:ext uri="{9D8B030D-6E8A-4147-A177-3AD203B41FA5}">
                      <a16:colId xmlns:a16="http://schemas.microsoft.com/office/drawing/2014/main" val="3488389085"/>
                    </a:ext>
                  </a:extLst>
                </a:gridCol>
                <a:gridCol w="553453">
                  <a:extLst>
                    <a:ext uri="{9D8B030D-6E8A-4147-A177-3AD203B41FA5}">
                      <a16:colId xmlns:a16="http://schemas.microsoft.com/office/drawing/2014/main" val="2490773128"/>
                    </a:ext>
                  </a:extLst>
                </a:gridCol>
                <a:gridCol w="553453">
                  <a:extLst>
                    <a:ext uri="{9D8B030D-6E8A-4147-A177-3AD203B41FA5}">
                      <a16:colId xmlns:a16="http://schemas.microsoft.com/office/drawing/2014/main" val="208647594"/>
                    </a:ext>
                  </a:extLst>
                </a:gridCol>
              </a:tblGrid>
              <a:tr h="190249">
                <a:tc gridSpan="18">
                  <a:txBody>
                    <a:bodyPr/>
                    <a:lstStyle/>
                    <a:p>
                      <a:pPr algn="l" fontAlgn="ctr"/>
                      <a:r>
                        <a:rPr lang="en-US" sz="1800" b="1" u="none" strike="noStrike" dirty="0">
                          <a:effectLst/>
                        </a:rPr>
                        <a:t>Catch by Month for Species </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3851295542"/>
                  </a:ext>
                </a:extLst>
              </a:tr>
              <a:tr h="190249">
                <a:tc gridSpan="2">
                  <a:txBody>
                    <a:bodyPr/>
                    <a:lstStyle/>
                    <a:p>
                      <a:pPr algn="ctr" fontAlgn="ctr"/>
                      <a:r>
                        <a:rPr lang="en-US" sz="1800" b="1" u="none" strike="noStrike" dirty="0">
                          <a:effectLst/>
                        </a:rPr>
                        <a:t>MONTH</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hMerge="1">
                  <a:txBody>
                    <a:bodyPr/>
                    <a:lstStyle/>
                    <a:p>
                      <a:endParaRPr lang="en-US"/>
                    </a:p>
                  </a:txBody>
                  <a:tcPr/>
                </a:tc>
                <a:tc gridSpan="2">
                  <a:txBody>
                    <a:bodyPr/>
                    <a:lstStyle/>
                    <a:p>
                      <a:pPr algn="ctr" fontAlgn="ctr"/>
                      <a:r>
                        <a:rPr lang="en-US" sz="1800" b="1" u="none" strike="noStrike" dirty="0">
                          <a:effectLst/>
                        </a:rPr>
                        <a:t>BLM</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hMerge="1">
                  <a:txBody>
                    <a:bodyPr/>
                    <a:lstStyle/>
                    <a:p>
                      <a:endParaRPr lang="en-US"/>
                    </a:p>
                  </a:txBody>
                  <a:tcPr/>
                </a:tc>
                <a:tc gridSpan="2">
                  <a:txBody>
                    <a:bodyPr/>
                    <a:lstStyle/>
                    <a:p>
                      <a:pPr algn="ctr" fontAlgn="ctr"/>
                      <a:r>
                        <a:rPr lang="en-US" sz="1800" b="1" u="none" strike="noStrike" dirty="0">
                          <a:effectLst/>
                        </a:rPr>
                        <a:t>BUM</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hMerge="1">
                  <a:txBody>
                    <a:bodyPr/>
                    <a:lstStyle/>
                    <a:p>
                      <a:endParaRPr lang="en-US"/>
                    </a:p>
                  </a:txBody>
                  <a:tcPr/>
                </a:tc>
                <a:tc gridSpan="2">
                  <a:txBody>
                    <a:bodyPr/>
                    <a:lstStyle/>
                    <a:p>
                      <a:pPr algn="ctr" fontAlgn="ctr"/>
                      <a:r>
                        <a:rPr lang="en-US" sz="1800" b="1" u="none" strike="noStrike">
                          <a:effectLst/>
                        </a:rPr>
                        <a:t>IST</a:t>
                      </a:r>
                      <a:endParaRPr lang="en-US" sz="1800" b="1" i="0" u="none" strike="noStrike">
                        <a:solidFill>
                          <a:srgbClr val="000000"/>
                        </a:solidFill>
                        <a:effectLst/>
                        <a:latin typeface="Times New Roman" panose="02020603050405020304" pitchFamily="18" charset="0"/>
                      </a:endParaRPr>
                    </a:p>
                  </a:txBody>
                  <a:tcPr marL="8648" marR="8648" marT="8648" marB="0" anchor="ctr"/>
                </a:tc>
                <a:tc hMerge="1">
                  <a:txBody>
                    <a:bodyPr/>
                    <a:lstStyle/>
                    <a:p>
                      <a:endParaRPr lang="en-US"/>
                    </a:p>
                  </a:txBody>
                  <a:tcPr/>
                </a:tc>
                <a:tc gridSpan="2">
                  <a:txBody>
                    <a:bodyPr/>
                    <a:lstStyle/>
                    <a:p>
                      <a:pPr algn="ctr" fontAlgn="ctr"/>
                      <a:r>
                        <a:rPr lang="en-US" sz="1800" b="1" u="none" strike="noStrike">
                          <a:effectLst/>
                        </a:rPr>
                        <a:t>MLS</a:t>
                      </a:r>
                      <a:endParaRPr lang="en-US" sz="1800" b="1" i="0" u="none" strike="noStrike">
                        <a:solidFill>
                          <a:srgbClr val="000000"/>
                        </a:solidFill>
                        <a:effectLst/>
                        <a:latin typeface="Times New Roman" panose="02020603050405020304" pitchFamily="18" charset="0"/>
                      </a:endParaRPr>
                    </a:p>
                  </a:txBody>
                  <a:tcPr marL="8648" marR="8648" marT="8648" marB="0" anchor="ctr"/>
                </a:tc>
                <a:tc hMerge="1">
                  <a:txBody>
                    <a:bodyPr/>
                    <a:lstStyle/>
                    <a:p>
                      <a:endParaRPr lang="en-US"/>
                    </a:p>
                  </a:txBody>
                  <a:tcPr/>
                </a:tc>
                <a:tc gridSpan="2">
                  <a:txBody>
                    <a:bodyPr/>
                    <a:lstStyle/>
                    <a:p>
                      <a:pPr algn="ctr" fontAlgn="ctr"/>
                      <a:r>
                        <a:rPr lang="en-US" sz="1800" b="1" u="none" strike="noStrike">
                          <a:effectLst/>
                        </a:rPr>
                        <a:t>SPA</a:t>
                      </a:r>
                      <a:endParaRPr lang="en-US" sz="1800" b="1" i="0" u="none" strike="noStrike">
                        <a:solidFill>
                          <a:srgbClr val="000000"/>
                        </a:solidFill>
                        <a:effectLst/>
                        <a:latin typeface="Times New Roman" panose="02020603050405020304" pitchFamily="18" charset="0"/>
                      </a:endParaRPr>
                    </a:p>
                  </a:txBody>
                  <a:tcPr marL="8648" marR="8648" marT="8648" marB="0" anchor="ctr"/>
                </a:tc>
                <a:tc hMerge="1">
                  <a:txBody>
                    <a:bodyPr/>
                    <a:lstStyle/>
                    <a:p>
                      <a:endParaRPr lang="en-US"/>
                    </a:p>
                  </a:txBody>
                  <a:tcPr/>
                </a:tc>
                <a:tc gridSpan="2">
                  <a:txBody>
                    <a:bodyPr/>
                    <a:lstStyle/>
                    <a:p>
                      <a:pPr algn="ctr" fontAlgn="ctr"/>
                      <a:r>
                        <a:rPr lang="en-US" sz="1800" b="1" u="none" strike="noStrike">
                          <a:effectLst/>
                        </a:rPr>
                        <a:t>SSP</a:t>
                      </a:r>
                      <a:endParaRPr lang="en-US" sz="1800" b="1" i="0" u="none" strike="noStrike">
                        <a:solidFill>
                          <a:srgbClr val="000000"/>
                        </a:solidFill>
                        <a:effectLst/>
                        <a:latin typeface="Times New Roman" panose="02020603050405020304" pitchFamily="18" charset="0"/>
                      </a:endParaRPr>
                    </a:p>
                  </a:txBody>
                  <a:tcPr marL="8648" marR="8648" marT="8648" marB="0" anchor="ctr"/>
                </a:tc>
                <a:tc hMerge="1">
                  <a:txBody>
                    <a:bodyPr/>
                    <a:lstStyle/>
                    <a:p>
                      <a:endParaRPr lang="en-US"/>
                    </a:p>
                  </a:txBody>
                  <a:tcPr/>
                </a:tc>
                <a:tc gridSpan="2">
                  <a:txBody>
                    <a:bodyPr/>
                    <a:lstStyle/>
                    <a:p>
                      <a:pPr algn="ctr" fontAlgn="ctr"/>
                      <a:r>
                        <a:rPr lang="en-US" sz="1800" b="1" u="none" strike="noStrike">
                          <a:effectLst/>
                        </a:rPr>
                        <a:t>SWO</a:t>
                      </a:r>
                      <a:endParaRPr lang="en-US" sz="1800" b="1" i="0" u="none" strike="noStrike">
                        <a:solidFill>
                          <a:srgbClr val="000000"/>
                        </a:solidFill>
                        <a:effectLst/>
                        <a:latin typeface="Times New Roman" panose="02020603050405020304" pitchFamily="18" charset="0"/>
                      </a:endParaRPr>
                    </a:p>
                  </a:txBody>
                  <a:tcPr marL="8648" marR="8648" marT="8648" marB="0" anchor="ctr"/>
                </a:tc>
                <a:tc hMerge="1">
                  <a:txBody>
                    <a:bodyPr/>
                    <a:lstStyle/>
                    <a:p>
                      <a:endParaRPr lang="en-US"/>
                    </a:p>
                  </a:txBody>
                  <a:tcPr/>
                </a:tc>
                <a:tc gridSpan="2">
                  <a:txBody>
                    <a:bodyPr/>
                    <a:lstStyle/>
                    <a:p>
                      <a:pPr algn="ctr" fontAlgn="ctr"/>
                      <a:r>
                        <a:rPr lang="en-US" sz="1800" b="1" u="none" strike="noStrike">
                          <a:effectLst/>
                        </a:rPr>
                        <a:t>Total</a:t>
                      </a:r>
                      <a:endParaRPr lang="en-US" sz="1800" b="1" i="0" u="none" strike="noStrike">
                        <a:solidFill>
                          <a:srgbClr val="000000"/>
                        </a:solidFill>
                        <a:effectLst/>
                        <a:latin typeface="Times New Roman" panose="02020603050405020304" pitchFamily="18" charset="0"/>
                      </a:endParaRPr>
                    </a:p>
                  </a:txBody>
                  <a:tcPr marL="8648" marR="8648" marT="8648" marB="0" anchor="ctr"/>
                </a:tc>
                <a:tc hMerge="1">
                  <a:txBody>
                    <a:bodyPr/>
                    <a:lstStyle/>
                    <a:p>
                      <a:endParaRPr lang="en-US"/>
                    </a:p>
                  </a:txBody>
                  <a:tcPr/>
                </a:tc>
                <a:tc>
                  <a:txBody>
                    <a:bodyPr/>
                    <a:lstStyle/>
                    <a:p>
                      <a:pPr algn="l" fontAlgn="b"/>
                      <a:r>
                        <a:rPr lang="en-US" sz="1800" b="1" u="none" strike="noStrike" dirty="0">
                          <a:effectLst/>
                        </a:rPr>
                        <a:t>%</a:t>
                      </a:r>
                      <a:endParaRPr lang="en-US" sz="1800" b="1" i="0" u="none" strike="noStrike" dirty="0">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2579920127"/>
                  </a:ext>
                </a:extLst>
              </a:tr>
              <a:tr h="181602">
                <a:tc>
                  <a:txBody>
                    <a:bodyPr/>
                    <a:lstStyle/>
                    <a:p>
                      <a:pPr algn="r" fontAlgn="ctr"/>
                      <a:r>
                        <a:rPr lang="en-US" sz="1800" b="1" u="none" strike="noStrike" dirty="0">
                          <a:effectLst/>
                        </a:rPr>
                        <a:t>1</a:t>
                      </a:r>
                      <a:endParaRPr lang="en-US" sz="1800" b="1" i="0" u="none" strike="noStrike" dirty="0">
                        <a:solidFill>
                          <a:srgbClr val="000000"/>
                        </a:solidFill>
                        <a:effectLst/>
                        <a:latin typeface="Times New Roman" panose="02020603050405020304" pitchFamily="18" charset="0"/>
                      </a:endParaRPr>
                    </a:p>
                  </a:txBody>
                  <a:tcPr marL="8648" marR="8648" marT="8648" marB="0" anchor="ctr">
                    <a:solidFill>
                      <a:srgbClr val="FFFF00"/>
                    </a:solidFill>
                  </a:tcP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82</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44</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3</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17</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5</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3</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156</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dirty="0">
                          <a:effectLst/>
                          <a:highlight>
                            <a:srgbClr val="FFFF00"/>
                          </a:highlight>
                        </a:rPr>
                        <a:t>0.20</a:t>
                      </a:r>
                      <a:endParaRPr lang="en-US" sz="1800" b="0" i="0" u="none" strike="noStrike" dirty="0">
                        <a:solidFill>
                          <a:srgbClr val="000000"/>
                        </a:solidFill>
                        <a:effectLst/>
                        <a:highlight>
                          <a:srgbClr val="FFFF00"/>
                        </a:highlight>
                        <a:latin typeface="Calibri" panose="020F0502020204030204" pitchFamily="34" charset="0"/>
                      </a:endParaRPr>
                    </a:p>
                  </a:txBody>
                  <a:tcPr marL="8648" marR="8648" marT="8648" marB="0" anchor="b">
                    <a:solidFill>
                      <a:srgbClr val="FFFF00"/>
                    </a:solidFill>
                  </a:tcPr>
                </a:tc>
                <a:extLst>
                  <a:ext uri="{0D108BD9-81ED-4DB2-BD59-A6C34878D82A}">
                    <a16:rowId xmlns:a16="http://schemas.microsoft.com/office/drawing/2014/main" val="2891451458"/>
                  </a:ext>
                </a:extLst>
              </a:tr>
              <a:tr h="181602">
                <a:tc>
                  <a:txBody>
                    <a:bodyPr/>
                    <a:lstStyle/>
                    <a:p>
                      <a:pPr algn="r" fontAlgn="ctr"/>
                      <a:r>
                        <a:rPr lang="en-US" sz="1800" b="1" u="none" strike="noStrike" dirty="0">
                          <a:effectLst/>
                        </a:rPr>
                        <a:t>2</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15</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3</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a:effectLst/>
                        </a:rPr>
                        <a:t>0.03</a:t>
                      </a:r>
                      <a:endParaRPr lang="en-US" sz="1800" b="0" i="0" u="none" strike="noStrike">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2741068886"/>
                  </a:ext>
                </a:extLst>
              </a:tr>
              <a:tr h="181602">
                <a:tc>
                  <a:txBody>
                    <a:bodyPr/>
                    <a:lstStyle/>
                    <a:p>
                      <a:pPr algn="r" fontAlgn="ctr"/>
                      <a:r>
                        <a:rPr lang="en-US" sz="1800" b="1" u="none" strike="noStrike" dirty="0">
                          <a:effectLst/>
                        </a:rPr>
                        <a:t>3</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10</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15</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a:effectLst/>
                        </a:rPr>
                        <a:t>0.02</a:t>
                      </a:r>
                      <a:endParaRPr lang="en-US" sz="1800" b="0" i="0" u="none" strike="noStrike">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3223566410"/>
                  </a:ext>
                </a:extLst>
              </a:tr>
              <a:tr h="181602">
                <a:tc>
                  <a:txBody>
                    <a:bodyPr/>
                    <a:lstStyle/>
                    <a:p>
                      <a:pPr algn="r" fontAlgn="ctr"/>
                      <a:r>
                        <a:rPr lang="en-US" sz="1800" b="1" u="none" strike="noStrike" dirty="0">
                          <a:effectLst/>
                        </a:rPr>
                        <a:t>4</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4</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4</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7</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5</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a:effectLst/>
                        </a:rPr>
                        <a:t>0.03</a:t>
                      </a:r>
                      <a:endParaRPr lang="en-US" sz="1800" b="0" i="0" u="none" strike="noStrike">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93063451"/>
                  </a:ext>
                </a:extLst>
              </a:tr>
              <a:tr h="181602">
                <a:tc>
                  <a:txBody>
                    <a:bodyPr/>
                    <a:lstStyle/>
                    <a:p>
                      <a:pPr algn="r" fontAlgn="ctr"/>
                      <a:r>
                        <a:rPr lang="en-US" sz="1800" b="1" u="none" strike="noStrike" dirty="0">
                          <a:effectLst/>
                        </a:rPr>
                        <a:t>5</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13</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0</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7</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7</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16</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28</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71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a:effectLst/>
                        </a:rPr>
                        <a:t>0.09</a:t>
                      </a:r>
                      <a:endParaRPr lang="en-US" sz="1800" b="0" i="0" u="none" strike="noStrike">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4145008062"/>
                  </a:ext>
                </a:extLst>
              </a:tr>
              <a:tr h="181602">
                <a:tc>
                  <a:txBody>
                    <a:bodyPr/>
                    <a:lstStyle/>
                    <a:p>
                      <a:pPr algn="r" fontAlgn="ctr"/>
                      <a:r>
                        <a:rPr lang="en-US" sz="1800" b="1" u="none" strike="noStrike" dirty="0">
                          <a:effectLst/>
                        </a:rPr>
                        <a:t>6</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18</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24</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5</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52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a:effectLst/>
                        </a:rPr>
                        <a:t>0.07</a:t>
                      </a:r>
                      <a:endParaRPr lang="en-US" sz="1800" b="0" i="0" u="none" strike="noStrike">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3624316441"/>
                  </a:ext>
                </a:extLst>
              </a:tr>
              <a:tr h="181602">
                <a:tc>
                  <a:txBody>
                    <a:bodyPr/>
                    <a:lstStyle/>
                    <a:p>
                      <a:pPr algn="r" fontAlgn="ctr"/>
                      <a:r>
                        <a:rPr lang="en-US" sz="1800" b="1" u="none" strike="noStrike" dirty="0">
                          <a:effectLst/>
                        </a:rPr>
                        <a:t>7</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32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7</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7</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49</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a:effectLst/>
                        </a:rPr>
                        <a:t>0.06</a:t>
                      </a:r>
                      <a:endParaRPr lang="en-US" sz="1800" b="0" i="0" u="none" strike="noStrike">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1501592693"/>
                  </a:ext>
                </a:extLst>
              </a:tr>
              <a:tr h="181602">
                <a:tc>
                  <a:txBody>
                    <a:bodyPr/>
                    <a:lstStyle/>
                    <a:p>
                      <a:pPr algn="r" fontAlgn="ctr"/>
                      <a:r>
                        <a:rPr lang="en-US" sz="1800" b="1" u="none" strike="noStrike" dirty="0">
                          <a:effectLst/>
                        </a:rPr>
                        <a:t>8</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33</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7</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9</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1</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61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a:effectLst/>
                        </a:rPr>
                        <a:t>0.08</a:t>
                      </a:r>
                      <a:endParaRPr lang="en-US" sz="1800" b="0" i="0" u="none" strike="noStrike">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1146905423"/>
                  </a:ext>
                </a:extLst>
              </a:tr>
              <a:tr h="181602">
                <a:tc>
                  <a:txBody>
                    <a:bodyPr/>
                    <a:lstStyle/>
                    <a:p>
                      <a:pPr algn="r" fontAlgn="ctr"/>
                      <a:r>
                        <a:rPr lang="en-US" sz="1800" b="1" u="none" strike="noStrike" dirty="0">
                          <a:effectLst/>
                        </a:rPr>
                        <a:t>9</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11</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7</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11</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6</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47</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a:effectLst/>
                        </a:rPr>
                        <a:t>0.06</a:t>
                      </a:r>
                      <a:endParaRPr lang="en-US" sz="1800" b="0" i="0" u="none" strike="noStrike">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3397482789"/>
                  </a:ext>
                </a:extLst>
              </a:tr>
              <a:tr h="181602">
                <a:tc>
                  <a:txBody>
                    <a:bodyPr/>
                    <a:lstStyle/>
                    <a:p>
                      <a:pPr algn="r" fontAlgn="ctr"/>
                      <a:r>
                        <a:rPr lang="en-US" sz="1800" b="1" u="none" strike="noStrike" dirty="0">
                          <a:effectLst/>
                          <a:highlight>
                            <a:srgbClr val="FFFF00"/>
                          </a:highlight>
                        </a:rPr>
                        <a:t>10</a:t>
                      </a:r>
                      <a:endParaRPr lang="en-US" sz="1800" b="1" i="0" u="none" strike="noStrike" dirty="0">
                        <a:solidFill>
                          <a:srgbClr val="000000"/>
                        </a:solidFill>
                        <a:effectLst/>
                        <a:highlight>
                          <a:srgbClr val="FFFF00"/>
                        </a:highlight>
                        <a:latin typeface="Times New Roman" panose="02020603050405020304" pitchFamily="18" charset="0"/>
                      </a:endParaRPr>
                    </a:p>
                  </a:txBody>
                  <a:tcPr marL="8648" marR="8648" marT="8648" marB="0" anchor="ctr">
                    <a:solidFill>
                      <a:srgbClr val="FFFF00"/>
                    </a:solidFill>
                  </a:tcP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9</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61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55</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8</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24</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17</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8</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182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dirty="0">
                          <a:effectLst/>
                          <a:highlight>
                            <a:srgbClr val="FFFF00"/>
                          </a:highlight>
                        </a:rPr>
                        <a:t>0.24</a:t>
                      </a:r>
                      <a:endParaRPr lang="en-US" sz="1800" b="0" i="0" u="none" strike="noStrike" dirty="0">
                        <a:solidFill>
                          <a:srgbClr val="000000"/>
                        </a:solidFill>
                        <a:effectLst/>
                        <a:highlight>
                          <a:srgbClr val="FFFF00"/>
                        </a:highlight>
                        <a:latin typeface="Calibri" panose="020F0502020204030204" pitchFamily="34" charset="0"/>
                      </a:endParaRPr>
                    </a:p>
                  </a:txBody>
                  <a:tcPr marL="8648" marR="8648" marT="8648" marB="0" anchor="b">
                    <a:solidFill>
                      <a:srgbClr val="FFFF00"/>
                    </a:solidFill>
                  </a:tcPr>
                </a:tc>
                <a:extLst>
                  <a:ext uri="{0D108BD9-81ED-4DB2-BD59-A6C34878D82A}">
                    <a16:rowId xmlns:a16="http://schemas.microsoft.com/office/drawing/2014/main" val="934506805"/>
                  </a:ext>
                </a:extLst>
              </a:tr>
              <a:tr h="181602">
                <a:tc>
                  <a:txBody>
                    <a:bodyPr/>
                    <a:lstStyle/>
                    <a:p>
                      <a:pPr algn="r" fontAlgn="ctr"/>
                      <a:r>
                        <a:rPr lang="en-US" sz="1800" b="1" u="none" strike="noStrike" dirty="0">
                          <a:effectLst/>
                        </a:rPr>
                        <a:t>11</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17</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29</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5</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1</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53</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a:effectLst/>
                        </a:rPr>
                        <a:t>0.07</a:t>
                      </a:r>
                      <a:endParaRPr lang="en-US" sz="1800" b="0" i="0" u="none" strike="noStrike">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3033634667"/>
                  </a:ext>
                </a:extLst>
              </a:tr>
              <a:tr h="181602">
                <a:tc>
                  <a:txBody>
                    <a:bodyPr/>
                    <a:lstStyle/>
                    <a:p>
                      <a:pPr algn="r" fontAlgn="ctr"/>
                      <a:r>
                        <a:rPr lang="en-US" sz="1800" b="1" u="none" strike="noStrike" dirty="0">
                          <a:effectLst/>
                        </a:rPr>
                        <a:t>12</a:t>
                      </a:r>
                      <a:endParaRPr lang="en-US" sz="1800" b="1"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24</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7</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13</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0</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0</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44</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b"/>
                      <a:r>
                        <a:rPr lang="en-US" sz="1800" u="none" strike="noStrike">
                          <a:effectLst/>
                        </a:rPr>
                        <a:t>0.06</a:t>
                      </a:r>
                      <a:endParaRPr lang="en-US" sz="1800" b="0" i="0" u="none" strike="noStrike">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161773921"/>
                  </a:ext>
                </a:extLst>
              </a:tr>
              <a:tr h="181602">
                <a:tc>
                  <a:txBody>
                    <a:bodyPr/>
                    <a:lstStyle/>
                    <a:p>
                      <a:pPr algn="l" fontAlgn="ctr"/>
                      <a:r>
                        <a:rPr lang="en-US" sz="1800" u="none" strike="noStrike">
                          <a:effectLst/>
                        </a:rPr>
                        <a:t>Total</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92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282</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79</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94</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86</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81</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a:effectLst/>
                        </a:rPr>
                        <a:t>59</a:t>
                      </a:r>
                      <a:endParaRPr lang="en-US" sz="1800" b="0" i="0" u="none" strike="noStrike">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a:solidFill>
                          <a:srgbClr val="000000"/>
                        </a:solidFill>
                        <a:effectLst/>
                        <a:latin typeface="Arial" panose="020B0604020202020204" pitchFamily="34" charset="0"/>
                      </a:endParaRPr>
                    </a:p>
                  </a:txBody>
                  <a:tcPr marL="8648" marR="8648" marT="8648" marB="0" anchor="ctr"/>
                </a:tc>
                <a:tc>
                  <a:txBody>
                    <a:bodyPr/>
                    <a:lstStyle/>
                    <a:p>
                      <a:pPr algn="r" fontAlgn="ctr"/>
                      <a:r>
                        <a:rPr lang="en-US" sz="1800" u="none" strike="noStrike" dirty="0">
                          <a:effectLst/>
                        </a:rPr>
                        <a:t>773</a:t>
                      </a:r>
                      <a:endParaRPr lang="en-US" sz="1800" b="0" i="0" u="none" strike="noStrike" dirty="0">
                        <a:solidFill>
                          <a:srgbClr val="000000"/>
                        </a:solidFill>
                        <a:effectLst/>
                        <a:latin typeface="Times New Roman" panose="02020603050405020304" pitchFamily="18" charset="0"/>
                      </a:endParaRPr>
                    </a:p>
                  </a:txBody>
                  <a:tcPr marL="8648" marR="8648" marT="8648" marB="0" anchor="ct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8648" marR="8648" marT="8648" marB="0" anchor="ctr"/>
                </a:tc>
                <a:tc>
                  <a:txBody>
                    <a:bodyPr/>
                    <a:lstStyle/>
                    <a:p>
                      <a:pPr algn="r" fontAlgn="b"/>
                      <a:endParaRPr lang="en-US" sz="1800" b="0" i="0" u="none" strike="noStrike" dirty="0">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680374747"/>
                  </a:ext>
                </a:extLst>
              </a:tr>
              <a:tr h="181602">
                <a:tc gridSpan="18">
                  <a:txBody>
                    <a:bodyPr/>
                    <a:lstStyle/>
                    <a:p>
                      <a:pPr algn="l" fontAlgn="ctr"/>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8648" marR="8648" marT="864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8648" marR="8648" marT="8648" marB="0" anchor="b"/>
                </a:tc>
                <a:extLst>
                  <a:ext uri="{0D108BD9-81ED-4DB2-BD59-A6C34878D82A}">
                    <a16:rowId xmlns:a16="http://schemas.microsoft.com/office/drawing/2014/main" val="3182416713"/>
                  </a:ext>
                </a:extLst>
              </a:tr>
            </a:tbl>
          </a:graphicData>
        </a:graphic>
      </p:graphicFrame>
    </p:spTree>
    <p:extLst>
      <p:ext uri="{BB962C8B-B14F-4D97-AF65-F5344CB8AC3E}">
        <p14:creationId xmlns:p14="http://schemas.microsoft.com/office/powerpoint/2010/main" val="906017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3" name="Picture 2">
            <a:extLst>
              <a:ext uri="{FF2B5EF4-FFF2-40B4-BE49-F238E27FC236}">
                <a16:creationId xmlns:a16="http://schemas.microsoft.com/office/drawing/2014/main" id="{A74D6954-C91B-5C87-0C39-7ECDAAB0AA86}"/>
              </a:ext>
            </a:extLst>
          </p:cNvPr>
          <p:cNvPicPr>
            <a:picLocks noChangeAspect="1"/>
          </p:cNvPicPr>
          <p:nvPr/>
        </p:nvPicPr>
        <p:blipFill rotWithShape="1">
          <a:blip r:embed="rId5">
            <a:extLst>
              <a:ext uri="{28A0092B-C50C-407E-A947-70E740481C1C}">
                <a14:useLocalDpi xmlns:a14="http://schemas.microsoft.com/office/drawing/2010/main" val="0"/>
              </a:ext>
            </a:extLst>
          </a:blip>
          <a:srcRect t="11022" r="8550" b="8422"/>
          <a:stretch/>
        </p:blipFill>
        <p:spPr bwMode="auto">
          <a:xfrm>
            <a:off x="1768365" y="1363158"/>
            <a:ext cx="4114800" cy="3606165"/>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303C02A5-96AD-3FFC-DBC0-B30B38D5EA8E}"/>
              </a:ext>
            </a:extLst>
          </p:cNvPr>
          <p:cNvSpPr txBox="1"/>
          <p:nvPr/>
        </p:nvSpPr>
        <p:spPr>
          <a:xfrm>
            <a:off x="1952296" y="5125510"/>
            <a:ext cx="3930869" cy="646331"/>
          </a:xfrm>
          <a:prstGeom prst="rect">
            <a:avLst/>
          </a:prstGeom>
          <a:noFill/>
        </p:spPr>
        <p:txBody>
          <a:bodyPr wrap="square" rtlCol="0">
            <a:spAutoFit/>
          </a:bodyPr>
          <a:lstStyle/>
          <a:p>
            <a:pPr marL="0" marR="0" algn="ctr">
              <a:spcBef>
                <a:spcPts val="0"/>
              </a:spcBef>
              <a:spcAft>
                <a:spcPts val="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Salinity at capture (‰)</a:t>
            </a:r>
          </a:p>
          <a:p>
            <a:pPr marL="0" marR="0" algn="ctr">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95% CI 34.7 - 34.9 ‰ (all samples)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8EA37C9-F387-7BFC-0C8A-9431EC126120}"/>
              </a:ext>
            </a:extLst>
          </p:cNvPr>
          <p:cNvPicPr>
            <a:picLocks noChangeAspect="1"/>
          </p:cNvPicPr>
          <p:nvPr/>
        </p:nvPicPr>
        <p:blipFill rotWithShape="1">
          <a:blip r:embed="rId6">
            <a:extLst>
              <a:ext uri="{28A0092B-C50C-407E-A947-70E740481C1C}">
                <a14:useLocalDpi xmlns:a14="http://schemas.microsoft.com/office/drawing/2010/main" val="0"/>
              </a:ext>
            </a:extLst>
          </a:blip>
          <a:srcRect t="12967" r="9832" b="9379"/>
          <a:stretch/>
        </p:blipFill>
        <p:spPr bwMode="auto">
          <a:xfrm>
            <a:off x="6495700" y="1363158"/>
            <a:ext cx="4236522" cy="3630357"/>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2876E172-27D0-87F9-5699-95FD78D01D0E}"/>
              </a:ext>
            </a:extLst>
          </p:cNvPr>
          <p:cNvSpPr txBox="1"/>
          <p:nvPr/>
        </p:nvSpPr>
        <p:spPr>
          <a:xfrm>
            <a:off x="6801353" y="5125510"/>
            <a:ext cx="3930869" cy="646331"/>
          </a:xfrm>
          <a:prstGeom prst="rect">
            <a:avLst/>
          </a:prstGeom>
          <a:noFill/>
        </p:spPr>
        <p:txBody>
          <a:bodyPr wrap="square" rtlCol="0">
            <a:spAutoFit/>
          </a:bodyPr>
          <a:lstStyle/>
          <a:p>
            <a:pPr marL="0" marR="0" algn="ctr">
              <a:spcBef>
                <a:spcPts val="0"/>
              </a:spcBef>
              <a:spcAft>
                <a:spcPts val="0"/>
              </a:spcAft>
            </a:pPr>
            <a:r>
              <a:rPr lang="en-US" sz="2000" b="1" dirty="0">
                <a:latin typeface="Arial" panose="020B0604020202020204" pitchFamily="34" charset="0"/>
                <a:ea typeface="Calibri" panose="020F0502020204030204" pitchFamily="34" charset="0"/>
                <a:cs typeface="Times New Roman" panose="02020603050405020304" pitchFamily="18" charset="0"/>
              </a:rPr>
              <a:t>Temperature</a:t>
            </a:r>
            <a:r>
              <a:rPr lang="en-US" sz="2000" b="1" dirty="0">
                <a:effectLst/>
                <a:latin typeface="Arial" panose="020B0604020202020204" pitchFamily="34" charset="0"/>
                <a:ea typeface="Calibri" panose="020F0502020204030204" pitchFamily="34" charset="0"/>
                <a:cs typeface="Times New Roman" panose="02020603050405020304" pitchFamily="18" charset="0"/>
              </a:rPr>
              <a:t> at capture (</a:t>
            </a:r>
            <a:r>
              <a:rPr lang="en-US" sz="2000" b="1" dirty="0">
                <a:effectLst/>
                <a:latin typeface="Arial" panose="020B0604020202020204" pitchFamily="34" charset="0"/>
                <a:ea typeface="Calibri" panose="020F0502020204030204" pitchFamily="34" charset="0"/>
              </a:rPr>
              <a:t>°C)</a:t>
            </a:r>
          </a:p>
          <a:p>
            <a:pPr marL="0" marR="0" algn="ctr">
              <a:spcBef>
                <a:spcPts val="0"/>
              </a:spcBef>
              <a:spcAft>
                <a:spcPts val="0"/>
              </a:spcAft>
            </a:pPr>
            <a:r>
              <a:rPr lang="en-US" sz="1600" b="1" dirty="0">
                <a:latin typeface="Arial" panose="020B0604020202020204" pitchFamily="34" charset="0"/>
                <a:ea typeface="Calibri" panose="020F0502020204030204" pitchFamily="34" charset="0"/>
                <a:cs typeface="Times New Roman" panose="02020603050405020304" pitchFamily="18" charset="0"/>
              </a:rPr>
              <a:t>95% CI 26.7 – 27.0 </a:t>
            </a:r>
            <a:r>
              <a:rPr lang="en-US" sz="1600" b="1" dirty="0">
                <a:effectLst/>
                <a:latin typeface="Arial" panose="020B0604020202020204" pitchFamily="34" charset="0"/>
                <a:ea typeface="Calibri" panose="020F0502020204030204" pitchFamily="34" charset="0"/>
              </a:rPr>
              <a:t>°C (all samples)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7D9CBB2-D449-1E32-2232-BD6D9E193748}"/>
              </a:ext>
            </a:extLst>
          </p:cNvPr>
          <p:cNvSpPr txBox="1"/>
          <p:nvPr/>
        </p:nvSpPr>
        <p:spPr>
          <a:xfrm>
            <a:off x="1952296" y="386467"/>
            <a:ext cx="8490417" cy="523220"/>
          </a:xfrm>
          <a:prstGeom prst="rect">
            <a:avLst/>
          </a:prstGeom>
          <a:noFill/>
        </p:spPr>
        <p:txBody>
          <a:bodyPr wrap="square" rtlCol="0">
            <a:spAutoFit/>
          </a:bodyPr>
          <a:lstStyle/>
          <a:p>
            <a:pPr algn="ctr"/>
            <a:r>
              <a:rPr lang="en-US" sz="2800" b="1" dirty="0"/>
              <a:t>Salinity and Temperature Conditions at Capture</a:t>
            </a:r>
          </a:p>
        </p:txBody>
      </p:sp>
    </p:spTree>
    <p:extLst>
      <p:ext uri="{BB962C8B-B14F-4D97-AF65-F5344CB8AC3E}">
        <p14:creationId xmlns:p14="http://schemas.microsoft.com/office/powerpoint/2010/main" val="69246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3" name="Picture 2">
            <a:extLst>
              <a:ext uri="{FF2B5EF4-FFF2-40B4-BE49-F238E27FC236}">
                <a16:creationId xmlns:a16="http://schemas.microsoft.com/office/drawing/2014/main" id="{BA1E7192-138F-A45C-2F4E-FF3B280554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098" y="914775"/>
            <a:ext cx="3402213" cy="2845556"/>
          </a:xfrm>
          <a:prstGeom prst="rect">
            <a:avLst/>
          </a:prstGeom>
          <a:noFill/>
          <a:ln>
            <a:noFill/>
          </a:ln>
        </p:spPr>
      </p:pic>
      <p:pic>
        <p:nvPicPr>
          <p:cNvPr id="5" name="Picture 4">
            <a:extLst>
              <a:ext uri="{FF2B5EF4-FFF2-40B4-BE49-F238E27FC236}">
                <a16:creationId xmlns:a16="http://schemas.microsoft.com/office/drawing/2014/main" id="{3952D2DC-25A4-2A80-ADEE-FA0F11D1CC70}"/>
              </a:ext>
            </a:extLst>
          </p:cNvPr>
          <p:cNvPicPr>
            <a:picLocks noChangeAspect="1"/>
          </p:cNvPicPr>
          <p:nvPr/>
        </p:nvPicPr>
        <p:blipFill rotWithShape="1">
          <a:blip r:embed="rId6"/>
          <a:srcRect t="17617" r="11709" b="6797"/>
          <a:stretch/>
        </p:blipFill>
        <p:spPr bwMode="auto">
          <a:xfrm>
            <a:off x="771098" y="3868049"/>
            <a:ext cx="3402213" cy="2481615"/>
          </a:xfrm>
          <a:prstGeom prst="rect">
            <a:avLst/>
          </a:prstGeom>
          <a:ln>
            <a:noFill/>
          </a:ln>
          <a:extLst>
            <a:ext uri="{53640926-AAD7-44D8-BBD7-CCE9431645EC}">
              <a14:shadowObscured xmlns:a14="http://schemas.microsoft.com/office/drawing/2010/main"/>
            </a:ext>
          </a:extLst>
        </p:spPr>
      </p:pic>
      <p:grpSp>
        <p:nvGrpSpPr>
          <p:cNvPr id="13" name="Group 12">
            <a:extLst>
              <a:ext uri="{FF2B5EF4-FFF2-40B4-BE49-F238E27FC236}">
                <a16:creationId xmlns:a16="http://schemas.microsoft.com/office/drawing/2014/main" id="{10FA40A1-1EC9-2790-7656-43D0B5BEEB9F}"/>
              </a:ext>
            </a:extLst>
          </p:cNvPr>
          <p:cNvGrpSpPr/>
          <p:nvPr/>
        </p:nvGrpSpPr>
        <p:grpSpPr>
          <a:xfrm>
            <a:off x="7110610" y="1220471"/>
            <a:ext cx="4789170" cy="4751857"/>
            <a:chOff x="6234408" y="964980"/>
            <a:chExt cx="4789170" cy="4751857"/>
          </a:xfrm>
        </p:grpSpPr>
        <p:pic>
          <p:nvPicPr>
            <p:cNvPr id="6" name="Picture 5">
              <a:extLst>
                <a:ext uri="{FF2B5EF4-FFF2-40B4-BE49-F238E27FC236}">
                  <a16:creationId xmlns:a16="http://schemas.microsoft.com/office/drawing/2014/main" id="{BB588E04-8092-31C8-A687-BCC07E5FD297}"/>
                </a:ext>
              </a:extLst>
            </p:cNvPr>
            <p:cNvPicPr>
              <a:picLocks noChangeAspect="1"/>
            </p:cNvPicPr>
            <p:nvPr/>
          </p:nvPicPr>
          <p:blipFill rotWithShape="1">
            <a:blip r:embed="rId7">
              <a:extLst>
                <a:ext uri="{28A0092B-C50C-407E-A947-70E740481C1C}">
                  <a14:useLocalDpi xmlns:a14="http://schemas.microsoft.com/office/drawing/2010/main" val="0"/>
                </a:ext>
              </a:extLst>
            </a:blip>
            <a:srcRect t="11631" r="9078" b="9053"/>
            <a:stretch/>
          </p:blipFill>
          <p:spPr bwMode="auto">
            <a:xfrm>
              <a:off x="6234408" y="964980"/>
              <a:ext cx="4789170" cy="4156710"/>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A3A573F5-C698-B65E-D7FB-21906DE38973}"/>
                </a:ext>
              </a:extLst>
            </p:cNvPr>
            <p:cNvSpPr txBox="1"/>
            <p:nvPr/>
          </p:nvSpPr>
          <p:spPr>
            <a:xfrm>
              <a:off x="6348248" y="5255172"/>
              <a:ext cx="4675330" cy="461665"/>
            </a:xfrm>
            <a:prstGeom prst="rect">
              <a:avLst/>
            </a:prstGeom>
            <a:noFill/>
          </p:spPr>
          <p:txBody>
            <a:bodyPr wrap="square" rtlCol="0">
              <a:spAutoFit/>
            </a:bodyPr>
            <a:lstStyle/>
            <a:p>
              <a:pPr algn="ctr"/>
              <a:r>
                <a:rPr lang="en-US" sz="2400" b="1" dirty="0"/>
                <a:t>Standard length at capture (mm)</a:t>
              </a:r>
            </a:p>
          </p:txBody>
        </p:sp>
      </p:grpSp>
      <p:sp>
        <p:nvSpPr>
          <p:cNvPr id="9" name="TextBox 8">
            <a:extLst>
              <a:ext uri="{FF2B5EF4-FFF2-40B4-BE49-F238E27FC236}">
                <a16:creationId xmlns:a16="http://schemas.microsoft.com/office/drawing/2014/main" id="{C15EDE5D-7E93-7322-580B-9676979B4420}"/>
              </a:ext>
            </a:extLst>
          </p:cNvPr>
          <p:cNvSpPr txBox="1"/>
          <p:nvPr/>
        </p:nvSpPr>
        <p:spPr>
          <a:xfrm>
            <a:off x="4345855" y="1349284"/>
            <a:ext cx="2295415" cy="1723549"/>
          </a:xfrm>
          <a:prstGeom prst="rect">
            <a:avLst/>
          </a:prstGeom>
          <a:noFill/>
          <a:ln w="38100">
            <a:solidFill>
              <a:srgbClr val="C00000"/>
            </a:solidFill>
          </a:ln>
        </p:spPr>
        <p:txBody>
          <a:bodyPr wrap="square" rtlCol="0">
            <a:spAutoFit/>
          </a:bodyPr>
          <a:lstStyle/>
          <a:p>
            <a:r>
              <a:rPr lang="en-US" b="1" dirty="0"/>
              <a:t>Exponential age model created for project from parameters given for Atlantic billfish larvae</a:t>
            </a:r>
          </a:p>
          <a:p>
            <a:r>
              <a:rPr lang="en-US" sz="1600" dirty="0"/>
              <a:t>(</a:t>
            </a:r>
            <a:r>
              <a:rPr lang="en-US" sz="1600" dirty="0" err="1"/>
              <a:t>Sponaugle</a:t>
            </a:r>
            <a:r>
              <a:rPr lang="en-US" sz="1600" dirty="0"/>
              <a:t> et al. 2005)</a:t>
            </a:r>
          </a:p>
        </p:txBody>
      </p:sp>
      <p:sp>
        <p:nvSpPr>
          <p:cNvPr id="11" name="TextBox 10">
            <a:extLst>
              <a:ext uri="{FF2B5EF4-FFF2-40B4-BE49-F238E27FC236}">
                <a16:creationId xmlns:a16="http://schemas.microsoft.com/office/drawing/2014/main" id="{B965680B-7D3E-2E30-E067-2F763DFA5E69}"/>
              </a:ext>
            </a:extLst>
          </p:cNvPr>
          <p:cNvSpPr txBox="1"/>
          <p:nvPr/>
        </p:nvSpPr>
        <p:spPr>
          <a:xfrm>
            <a:off x="4345855" y="3760331"/>
            <a:ext cx="2295415" cy="2308324"/>
          </a:xfrm>
          <a:prstGeom prst="rect">
            <a:avLst/>
          </a:prstGeom>
          <a:noFill/>
          <a:ln w="38100">
            <a:solidFill>
              <a:srgbClr val="C00000"/>
            </a:solidFill>
          </a:ln>
        </p:spPr>
        <p:txBody>
          <a:bodyPr wrap="square" rtlCol="0">
            <a:spAutoFit/>
          </a:bodyPr>
          <a:lstStyle/>
          <a:p>
            <a:r>
              <a:rPr lang="en-US" b="1" dirty="0"/>
              <a:t>Reduced catch of larvae by method(s) of capture after ~15-20 mm.  Catch may not be vulnerable to method(s) of capture and/or may move to habitats not sampled.  </a:t>
            </a:r>
          </a:p>
        </p:txBody>
      </p:sp>
      <p:sp>
        <p:nvSpPr>
          <p:cNvPr id="12" name="TextBox 11">
            <a:extLst>
              <a:ext uri="{FF2B5EF4-FFF2-40B4-BE49-F238E27FC236}">
                <a16:creationId xmlns:a16="http://schemas.microsoft.com/office/drawing/2014/main" id="{DD0ED39C-310E-68EA-EF0B-7EDD18491238}"/>
              </a:ext>
            </a:extLst>
          </p:cNvPr>
          <p:cNvSpPr txBox="1"/>
          <p:nvPr/>
        </p:nvSpPr>
        <p:spPr>
          <a:xfrm>
            <a:off x="2617075" y="437712"/>
            <a:ext cx="6957849" cy="523220"/>
          </a:xfrm>
          <a:prstGeom prst="rect">
            <a:avLst/>
          </a:prstGeom>
          <a:noFill/>
        </p:spPr>
        <p:txBody>
          <a:bodyPr wrap="square" rtlCol="0">
            <a:spAutoFit/>
          </a:bodyPr>
          <a:lstStyle/>
          <a:p>
            <a:pPr algn="ctr"/>
            <a:r>
              <a:rPr lang="en-US" sz="2800" b="1" dirty="0"/>
              <a:t>Age &amp; Growth </a:t>
            </a:r>
          </a:p>
        </p:txBody>
      </p:sp>
      <p:sp>
        <p:nvSpPr>
          <p:cNvPr id="14" name="TextBox 13">
            <a:extLst>
              <a:ext uri="{FF2B5EF4-FFF2-40B4-BE49-F238E27FC236}">
                <a16:creationId xmlns:a16="http://schemas.microsoft.com/office/drawing/2014/main" id="{32D413AD-7BC8-84E8-5A65-D01DAAE0E634}"/>
              </a:ext>
            </a:extLst>
          </p:cNvPr>
          <p:cNvSpPr txBox="1"/>
          <p:nvPr/>
        </p:nvSpPr>
        <p:spPr>
          <a:xfrm>
            <a:off x="1988097" y="4770823"/>
            <a:ext cx="2123088" cy="461665"/>
          </a:xfrm>
          <a:prstGeom prst="rect">
            <a:avLst/>
          </a:prstGeom>
          <a:noFill/>
        </p:spPr>
        <p:txBody>
          <a:bodyPr wrap="square" rtlCol="0">
            <a:spAutoFit/>
          </a:bodyPr>
          <a:lstStyle/>
          <a:p>
            <a:r>
              <a:rPr lang="en-US" sz="1200" b="1" dirty="0"/>
              <a:t>Juncture between passive &amp; active swimming?</a:t>
            </a:r>
          </a:p>
        </p:txBody>
      </p:sp>
      <p:sp>
        <p:nvSpPr>
          <p:cNvPr id="16" name="Right Brace 15">
            <a:extLst>
              <a:ext uri="{FF2B5EF4-FFF2-40B4-BE49-F238E27FC236}">
                <a16:creationId xmlns:a16="http://schemas.microsoft.com/office/drawing/2014/main" id="{877FD6A2-2A42-96E0-4FA1-963B2292BE0F}"/>
              </a:ext>
            </a:extLst>
          </p:cNvPr>
          <p:cNvSpPr/>
          <p:nvPr/>
        </p:nvSpPr>
        <p:spPr>
          <a:xfrm rot="17580279">
            <a:off x="2157516" y="5230251"/>
            <a:ext cx="430923" cy="318672"/>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005285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85750" y="6476999"/>
            <a:ext cx="10373151" cy="0"/>
          </a:xfrm>
          <a:prstGeom prst="line">
            <a:avLst/>
          </a:prstGeom>
          <a:ln w="92075" cmpd="dbl"/>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637731" y="299697"/>
            <a:ext cx="10262049" cy="86770"/>
          </a:xfrm>
          <a:prstGeom prst="rect">
            <a:avLst/>
          </a:prstGeom>
        </p:spPr>
      </p:pic>
      <p:pic>
        <p:nvPicPr>
          <p:cNvPr id="4" name="Picture 3">
            <a:extLst>
              <a:ext uri="{FF2B5EF4-FFF2-40B4-BE49-F238E27FC236}">
                <a16:creationId xmlns:a16="http://schemas.microsoft.com/office/drawing/2014/main" id="{6EC38CE4-5F78-4EA2-A5A6-E1A1D5E43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20" y="155955"/>
            <a:ext cx="1104900" cy="704850"/>
          </a:xfrm>
          <a:prstGeom prst="rect">
            <a:avLst/>
          </a:prstGeom>
        </p:spPr>
      </p:pic>
      <p:pic>
        <p:nvPicPr>
          <p:cNvPr id="10" name="Picture 9">
            <a:extLst>
              <a:ext uri="{FF2B5EF4-FFF2-40B4-BE49-F238E27FC236}">
                <a16:creationId xmlns:a16="http://schemas.microsoft.com/office/drawing/2014/main" id="{B9B7DB20-F4B4-4AA6-AAFA-9BEFC5684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063" y="6124574"/>
            <a:ext cx="1104900" cy="704850"/>
          </a:xfrm>
          <a:prstGeom prst="rect">
            <a:avLst/>
          </a:prstGeom>
        </p:spPr>
      </p:pic>
      <p:pic>
        <p:nvPicPr>
          <p:cNvPr id="5" name="Picture 4">
            <a:extLst>
              <a:ext uri="{FF2B5EF4-FFF2-40B4-BE49-F238E27FC236}">
                <a16:creationId xmlns:a16="http://schemas.microsoft.com/office/drawing/2014/main" id="{F86AFF3F-D1EF-BDCC-093C-BE93BCE2A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99" y="554541"/>
            <a:ext cx="9333187" cy="5662148"/>
          </a:xfrm>
          <a:prstGeom prst="rect">
            <a:avLst/>
          </a:prstGeom>
        </p:spPr>
      </p:pic>
    </p:spTree>
    <p:extLst>
      <p:ext uri="{BB962C8B-B14F-4D97-AF65-F5344CB8AC3E}">
        <p14:creationId xmlns:p14="http://schemas.microsoft.com/office/powerpoint/2010/main" val="3687672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1456</TotalTime>
  <Words>2592</Words>
  <Application>Microsoft Office PowerPoint</Application>
  <PresentationFormat>Widescreen</PresentationFormat>
  <Paragraphs>738</Paragraphs>
  <Slides>38</Slides>
  <Notes>38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MKM</dc:creator>
  <cp:lastModifiedBy>ROBERT KRAMER</cp:lastModifiedBy>
  <cp:revision>22</cp:revision>
  <dcterms:created xsi:type="dcterms:W3CDTF">2022-04-20T23:24:13Z</dcterms:created>
  <dcterms:modified xsi:type="dcterms:W3CDTF">2023-04-10T13:23:58Z</dcterms:modified>
</cp:coreProperties>
</file>